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39"/>
  </p:notesMasterIdLst>
  <p:handoutMasterIdLst>
    <p:handoutMasterId r:id="rId40"/>
  </p:handoutMasterIdLst>
  <p:sldIdLst>
    <p:sldId id="361" r:id="rId3"/>
    <p:sldId id="362" r:id="rId4"/>
    <p:sldId id="393" r:id="rId5"/>
    <p:sldId id="390" r:id="rId6"/>
    <p:sldId id="259" r:id="rId7"/>
    <p:sldId id="304" r:id="rId8"/>
    <p:sldId id="391" r:id="rId9"/>
    <p:sldId id="363" r:id="rId10"/>
    <p:sldId id="305" r:id="rId11"/>
    <p:sldId id="306" r:id="rId12"/>
    <p:sldId id="307" r:id="rId13"/>
    <p:sldId id="392" r:id="rId14"/>
    <p:sldId id="364" r:id="rId15"/>
    <p:sldId id="365" r:id="rId16"/>
    <p:sldId id="366" r:id="rId17"/>
    <p:sldId id="367" r:id="rId18"/>
    <p:sldId id="368" r:id="rId19"/>
    <p:sldId id="308" r:id="rId20"/>
    <p:sldId id="369" r:id="rId21"/>
    <p:sldId id="262" r:id="rId22"/>
    <p:sldId id="371" r:id="rId23"/>
    <p:sldId id="372" r:id="rId24"/>
    <p:sldId id="373" r:id="rId25"/>
    <p:sldId id="287" r:id="rId26"/>
    <p:sldId id="374" r:id="rId27"/>
    <p:sldId id="377" r:id="rId28"/>
    <p:sldId id="378" r:id="rId29"/>
    <p:sldId id="379" r:id="rId30"/>
    <p:sldId id="396" r:id="rId31"/>
    <p:sldId id="397" r:id="rId32"/>
    <p:sldId id="310" r:id="rId33"/>
    <p:sldId id="311" r:id="rId34"/>
    <p:sldId id="380" r:id="rId35"/>
    <p:sldId id="381" r:id="rId36"/>
    <p:sldId id="382" r:id="rId37"/>
    <p:sldId id="389" r:id="rId38"/>
  </p:sldIdLst>
  <p:sldSz cx="9144000" cy="6858000" type="screen4x3"/>
  <p:notesSz cx="6858000" cy="9144000"/>
  <p:embeddedFontLst>
    <p:embeddedFont>
      <p:font typeface="Microsoft YaHei" panose="020B0503020204020204" pitchFamily="34" charset="-122"/>
      <p:regular r:id="rId41"/>
      <p:bold r:id="rId42"/>
    </p:embeddedFont>
    <p:embeddedFont>
      <p:font typeface="Arial Unicode MS" panose="020B0604020202020204" pitchFamily="34" charset="-128"/>
      <p:regular r:id="rId43"/>
    </p:embeddedFont>
    <p:embeddedFont>
      <p:font typeface="Calibri" panose="020F0502020204030204" pitchFamily="34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178">
          <p15:clr>
            <a:srgbClr val="A4A3A4"/>
          </p15:clr>
        </p15:guide>
        <p15:guide id="2" orient="horz" pos="281">
          <p15:clr>
            <a:srgbClr val="A4A3A4"/>
          </p15:clr>
        </p15:guide>
        <p15:guide id="3" orient="horz" pos="689">
          <p15:clr>
            <a:srgbClr val="A4A3A4"/>
          </p15:clr>
        </p15:guide>
        <p15:guide id="4" pos="4728">
          <p15:clr>
            <a:srgbClr val="A4A3A4"/>
          </p15:clr>
        </p15:guide>
        <p15:guide id="5" pos="217">
          <p15:clr>
            <a:srgbClr val="A4A3A4"/>
          </p15:clr>
        </p15:guide>
        <p15:guide id="6" pos="5543">
          <p15:clr>
            <a:srgbClr val="A4A3A4"/>
          </p15:clr>
        </p15:guide>
        <p15:guide id="7" pos="409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ACC9"/>
    <a:srgbClr val="8B0000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21" autoAdjust="0"/>
    <p:restoredTop sz="90909" autoAdjust="0"/>
  </p:normalViewPr>
  <p:slideViewPr>
    <p:cSldViewPr snapToGrid="0">
      <p:cViewPr varScale="1">
        <p:scale>
          <a:sx n="40" d="100"/>
          <a:sy n="40" d="100"/>
        </p:scale>
        <p:origin x="-1452" y="-114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outlineViewPr>
    <p:cViewPr>
      <p:scale>
        <a:sx n="33" d="100"/>
        <a:sy n="33" d="100"/>
      </p:scale>
      <p:origin x="0" y="-98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2.fntdata"/><Relationship Id="rId47" Type="http://schemas.openxmlformats.org/officeDocument/2006/relationships/font" Target="fonts/font7.fntdata"/><Relationship Id="rId50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45" Type="http://schemas.openxmlformats.org/officeDocument/2006/relationships/font" Target="fonts/font5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3.fntdata"/><Relationship Id="rId48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2/21/2020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6">
            <a:extLst>
              <a:ext uri="{FF2B5EF4-FFF2-40B4-BE49-F238E27FC236}">
                <a16:creationId xmlns:a16="http://schemas.microsoft.com/office/drawing/2014/main" xmlns="" id="{8702D40D-3B1B-4F31-969D-755346D9EEA3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CC3DBC0E-5875-4B34-81AE-E8A54FF046C0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 algn="l" rtl="0">
                <a:lnSpc>
                  <a:spcPct val="95000"/>
                </a:lnSpc>
              </a:pPr>
              <a:t>5</a:t>
            </a:fld>
            <a:endParaRPr lang="es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48131" name="Rectangle 1">
            <a:extLst>
              <a:ext uri="{FF2B5EF4-FFF2-40B4-BE49-F238E27FC236}">
                <a16:creationId xmlns:a16="http://schemas.microsoft.com/office/drawing/2014/main" xmlns="" id="{5D262C5D-202F-4F14-A2E5-4A9D70BE2C8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2" name="Rectangle 2">
            <a:extLst>
              <a:ext uri="{FF2B5EF4-FFF2-40B4-BE49-F238E27FC236}">
                <a16:creationId xmlns:a16="http://schemas.microsoft.com/office/drawing/2014/main" xmlns="" id="{25AC1B0C-0F26-4031-A0FA-72B6018C84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42154242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6">
            <a:extLst>
              <a:ext uri="{FF2B5EF4-FFF2-40B4-BE49-F238E27FC236}">
                <a16:creationId xmlns:a16="http://schemas.microsoft.com/office/drawing/2014/main" xmlns="" id="{DD5CC1E8-0273-449A-BEF0-98EBCB739754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C6FE0C8A-C630-4FA3-B649-185C2014AC77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 algn="l" rtl="0">
                <a:lnSpc>
                  <a:spcPct val="95000"/>
                </a:lnSpc>
              </a:pPr>
              <a:t>25</a:t>
            </a:fld>
            <a:endParaRPr lang="es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75779" name="Rectangle 1">
            <a:extLst>
              <a:ext uri="{FF2B5EF4-FFF2-40B4-BE49-F238E27FC236}">
                <a16:creationId xmlns:a16="http://schemas.microsoft.com/office/drawing/2014/main" xmlns="" id="{D65A66B4-4C64-4A4B-8F0C-B118B701B08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80" name="Rectangle 2">
            <a:extLst>
              <a:ext uri="{FF2B5EF4-FFF2-40B4-BE49-F238E27FC236}">
                <a16:creationId xmlns:a16="http://schemas.microsoft.com/office/drawing/2014/main" xmlns="" id="{8F6C9E08-1CB7-4ACB-B29B-A4FB4E28E4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27976799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6">
            <a:extLst>
              <a:ext uri="{FF2B5EF4-FFF2-40B4-BE49-F238E27FC236}">
                <a16:creationId xmlns:a16="http://schemas.microsoft.com/office/drawing/2014/main" xmlns="" id="{9B98A6A3-48EF-4CD5-98F3-0D4680DCF978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33807A8D-D623-4B6D-89BD-CA14499D2B7E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 algn="l" rtl="0">
                <a:lnSpc>
                  <a:spcPct val="95000"/>
                </a:lnSpc>
              </a:pPr>
              <a:t>33</a:t>
            </a:fld>
            <a:endParaRPr lang="es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87043" name="Rectangle 1">
            <a:extLst>
              <a:ext uri="{FF2B5EF4-FFF2-40B4-BE49-F238E27FC236}">
                <a16:creationId xmlns:a16="http://schemas.microsoft.com/office/drawing/2014/main" xmlns="" id="{864B93E1-D31C-45D5-B45F-13E2440952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4" name="Rectangle 2">
            <a:extLst>
              <a:ext uri="{FF2B5EF4-FFF2-40B4-BE49-F238E27FC236}">
                <a16:creationId xmlns:a16="http://schemas.microsoft.com/office/drawing/2014/main" xmlns="" id="{F646F3C2-4E17-4028-9A9B-E243A195B2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12153973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6">
            <a:extLst>
              <a:ext uri="{FF2B5EF4-FFF2-40B4-BE49-F238E27FC236}">
                <a16:creationId xmlns:a16="http://schemas.microsoft.com/office/drawing/2014/main" xmlns="" id="{0FBB3061-3AC9-4323-A2B0-25AA2F56CD0D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E05FAAEC-F40F-495F-A2D0-DD4917EB2901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 algn="l" rtl="0">
                <a:lnSpc>
                  <a:spcPct val="95000"/>
                </a:lnSpc>
              </a:pPr>
              <a:t>34</a:t>
            </a:fld>
            <a:endParaRPr lang="es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89091" name="Rectangle 1">
            <a:extLst>
              <a:ext uri="{FF2B5EF4-FFF2-40B4-BE49-F238E27FC236}">
                <a16:creationId xmlns:a16="http://schemas.microsoft.com/office/drawing/2014/main" xmlns="" id="{09429516-EBE9-47EF-B8A1-4D11951AA41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2" name="Rectangle 2">
            <a:extLst>
              <a:ext uri="{FF2B5EF4-FFF2-40B4-BE49-F238E27FC236}">
                <a16:creationId xmlns:a16="http://schemas.microsoft.com/office/drawing/2014/main" xmlns="" id="{1DBC53B5-66B6-4615-A3D9-FB40EBE01B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35021956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6">
            <a:extLst>
              <a:ext uri="{FF2B5EF4-FFF2-40B4-BE49-F238E27FC236}">
                <a16:creationId xmlns:a16="http://schemas.microsoft.com/office/drawing/2014/main" xmlns="" id="{C47518B9-C134-4679-917A-593BD9DADA07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FA822F4C-D2AD-412D-AEFA-C54E6167F6DF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 algn="l" rtl="0">
                <a:lnSpc>
                  <a:spcPct val="95000"/>
                </a:lnSpc>
              </a:pPr>
              <a:t>35</a:t>
            </a:fld>
            <a:endParaRPr lang="es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92163" name="Rectangle 1">
            <a:extLst>
              <a:ext uri="{FF2B5EF4-FFF2-40B4-BE49-F238E27FC236}">
                <a16:creationId xmlns:a16="http://schemas.microsoft.com/office/drawing/2014/main" xmlns="" id="{E9AFDF95-68CE-4057-8CF0-3076960379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4" name="Rectangle 2">
            <a:extLst>
              <a:ext uri="{FF2B5EF4-FFF2-40B4-BE49-F238E27FC236}">
                <a16:creationId xmlns:a16="http://schemas.microsoft.com/office/drawing/2014/main" xmlns="" id="{C0F0FEA9-B0A6-4501-BB68-256FDBBBF8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1974369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>
            <a:extLst>
              <a:ext uri="{FF2B5EF4-FFF2-40B4-BE49-F238E27FC236}">
                <a16:creationId xmlns:a16="http://schemas.microsoft.com/office/drawing/2014/main" xmlns="" id="{D1625BCE-31BC-47AD-856B-5B795A9A08B6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34710FD6-7FF5-409B-A8D8-C309A203225A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 algn="l" rtl="0">
                <a:lnSpc>
                  <a:spcPct val="95000"/>
                </a:lnSpc>
              </a:pPr>
              <a:t>8</a:t>
            </a:fld>
            <a:endParaRPr lang="es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50179" name="Rectangle 1">
            <a:extLst>
              <a:ext uri="{FF2B5EF4-FFF2-40B4-BE49-F238E27FC236}">
                <a16:creationId xmlns:a16="http://schemas.microsoft.com/office/drawing/2014/main" xmlns="" id="{C097D1C6-B208-4092-A6FD-0454B46915B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0" name="Rectangle 2">
            <a:extLst>
              <a:ext uri="{FF2B5EF4-FFF2-40B4-BE49-F238E27FC236}">
                <a16:creationId xmlns:a16="http://schemas.microsoft.com/office/drawing/2014/main" xmlns="" id="{34BEADF1-A905-4824-9CED-0E0E4451E7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42756627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6">
            <a:extLst>
              <a:ext uri="{FF2B5EF4-FFF2-40B4-BE49-F238E27FC236}">
                <a16:creationId xmlns:a16="http://schemas.microsoft.com/office/drawing/2014/main" xmlns="" id="{A3EA35C1-74DD-4AB7-948F-BAF4F6CC9301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155F060D-85E0-4CDB-9455-C5F6A4E9BDB2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 algn="l" rtl="0">
                <a:lnSpc>
                  <a:spcPct val="95000"/>
                </a:lnSpc>
              </a:pPr>
              <a:t>13</a:t>
            </a:fld>
            <a:endParaRPr lang="es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55299" name="Rectangle 2">
            <a:extLst>
              <a:ext uri="{FF2B5EF4-FFF2-40B4-BE49-F238E27FC236}">
                <a16:creationId xmlns:a16="http://schemas.microsoft.com/office/drawing/2014/main" xmlns="" id="{C0F48964-8C84-4D70-8E4E-BD2A91CB9B4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55300" name="Rectangle 3">
            <a:extLst>
              <a:ext uri="{FF2B5EF4-FFF2-40B4-BE49-F238E27FC236}">
                <a16:creationId xmlns:a16="http://schemas.microsoft.com/office/drawing/2014/main" xmlns="" id="{90C09EBC-E216-4C09-8F3C-AB06473CF3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8665911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6">
            <a:extLst>
              <a:ext uri="{FF2B5EF4-FFF2-40B4-BE49-F238E27FC236}">
                <a16:creationId xmlns:a16="http://schemas.microsoft.com/office/drawing/2014/main" xmlns="" id="{495619F6-3FE3-4182-8325-D2F174AE42A2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19F61C7E-CBC5-40D6-8BAE-28B4D10EE975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 algn="l" rtl="0">
                <a:lnSpc>
                  <a:spcPct val="95000"/>
                </a:lnSpc>
              </a:pPr>
              <a:t>14</a:t>
            </a:fld>
            <a:endParaRPr lang="es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57347" name="Rectangle 1">
            <a:extLst>
              <a:ext uri="{FF2B5EF4-FFF2-40B4-BE49-F238E27FC236}">
                <a16:creationId xmlns:a16="http://schemas.microsoft.com/office/drawing/2014/main" xmlns="" id="{7BF69341-53EE-4FF0-8FA4-43CC323F866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2">
            <a:extLst>
              <a:ext uri="{FF2B5EF4-FFF2-40B4-BE49-F238E27FC236}">
                <a16:creationId xmlns:a16="http://schemas.microsoft.com/office/drawing/2014/main" xmlns="" id="{30FEFDCC-97D8-4E1F-AF3E-F999F3D1AB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1648173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6">
            <a:extLst>
              <a:ext uri="{FF2B5EF4-FFF2-40B4-BE49-F238E27FC236}">
                <a16:creationId xmlns:a16="http://schemas.microsoft.com/office/drawing/2014/main" xmlns="" id="{B771B819-029D-4450-9C4C-6056C03589EB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255A6FF0-D7FD-405D-95C2-DE0E29E133FC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 algn="l" rtl="0">
                <a:lnSpc>
                  <a:spcPct val="95000"/>
                </a:lnSpc>
              </a:pPr>
              <a:t>20</a:t>
            </a:fld>
            <a:endParaRPr lang="es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67587" name="Rectangle 1">
            <a:extLst>
              <a:ext uri="{FF2B5EF4-FFF2-40B4-BE49-F238E27FC236}">
                <a16:creationId xmlns:a16="http://schemas.microsoft.com/office/drawing/2014/main" xmlns="" id="{5D0C9B4A-C401-4A04-8199-3098C41D9C8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8" name="Rectangle 2">
            <a:extLst>
              <a:ext uri="{FF2B5EF4-FFF2-40B4-BE49-F238E27FC236}">
                <a16:creationId xmlns:a16="http://schemas.microsoft.com/office/drawing/2014/main" xmlns="" id="{ECCA2B1F-698F-4F1D-AB02-E49EAFE952A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3566470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6">
            <a:extLst>
              <a:ext uri="{FF2B5EF4-FFF2-40B4-BE49-F238E27FC236}">
                <a16:creationId xmlns:a16="http://schemas.microsoft.com/office/drawing/2014/main" xmlns="" id="{CC7DACAC-2829-41B1-A5D5-0F1913BA1B7F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82922691-FC0C-48AA-A250-D36DE8A7BE02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 algn="l" rtl="0">
                <a:lnSpc>
                  <a:spcPct val="95000"/>
                </a:lnSpc>
              </a:pPr>
              <a:t>21</a:t>
            </a:fld>
            <a:endParaRPr lang="es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65539" name="Rectangle 1">
            <a:extLst>
              <a:ext uri="{FF2B5EF4-FFF2-40B4-BE49-F238E27FC236}">
                <a16:creationId xmlns:a16="http://schemas.microsoft.com/office/drawing/2014/main" xmlns="" id="{7BCA1F9E-AB70-4D44-BB2C-A5B5B5CEE8C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40" name="Rectangle 2">
            <a:extLst>
              <a:ext uri="{FF2B5EF4-FFF2-40B4-BE49-F238E27FC236}">
                <a16:creationId xmlns:a16="http://schemas.microsoft.com/office/drawing/2014/main" xmlns="" id="{7199C20C-A560-4B22-9305-1CA95032C2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 dirty="0"/>
          </a:p>
        </p:txBody>
      </p:sp>
    </p:spTree>
    <p:extLst>
      <p:ext uri="{BB962C8B-B14F-4D97-AF65-F5344CB8AC3E}">
        <p14:creationId xmlns:p14="http://schemas.microsoft.com/office/powerpoint/2010/main" val="12645226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6">
            <a:extLst>
              <a:ext uri="{FF2B5EF4-FFF2-40B4-BE49-F238E27FC236}">
                <a16:creationId xmlns:a16="http://schemas.microsoft.com/office/drawing/2014/main" xmlns="" id="{ECE37E24-3B11-4C35-B0E4-354F73AB861E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82D164D1-CC21-4133-847A-82294A18ACC6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 algn="l" rtl="0">
                <a:lnSpc>
                  <a:spcPct val="95000"/>
                </a:lnSpc>
              </a:pPr>
              <a:t>22</a:t>
            </a:fld>
            <a:endParaRPr lang="es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69635" name="Rectangle 2">
            <a:extLst>
              <a:ext uri="{FF2B5EF4-FFF2-40B4-BE49-F238E27FC236}">
                <a16:creationId xmlns:a16="http://schemas.microsoft.com/office/drawing/2014/main" xmlns="" id="{2699B249-53A0-4ED7-B25B-E128197880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69636" name="Rectangle 3">
            <a:extLst>
              <a:ext uri="{FF2B5EF4-FFF2-40B4-BE49-F238E27FC236}">
                <a16:creationId xmlns:a16="http://schemas.microsoft.com/office/drawing/2014/main" xmlns="" id="{B5FAEA02-D150-4588-BB02-EB02E77449E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3506506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6">
            <a:extLst>
              <a:ext uri="{FF2B5EF4-FFF2-40B4-BE49-F238E27FC236}">
                <a16:creationId xmlns:a16="http://schemas.microsoft.com/office/drawing/2014/main" xmlns="" id="{0B511352-E17C-4EF5-935C-CFE8E23838CE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3AA48A1D-4BD6-4216-971D-DD84BE0C62F0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 algn="l" rtl="0">
                <a:lnSpc>
                  <a:spcPct val="95000"/>
                </a:lnSpc>
              </a:pPr>
              <a:t>23</a:t>
            </a:fld>
            <a:endParaRPr lang="es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71683" name="Rectangle 1">
            <a:extLst>
              <a:ext uri="{FF2B5EF4-FFF2-40B4-BE49-F238E27FC236}">
                <a16:creationId xmlns:a16="http://schemas.microsoft.com/office/drawing/2014/main" xmlns="" id="{ECB67329-67A8-4731-9D3B-38C71E91B0B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2">
            <a:extLst>
              <a:ext uri="{FF2B5EF4-FFF2-40B4-BE49-F238E27FC236}">
                <a16:creationId xmlns:a16="http://schemas.microsoft.com/office/drawing/2014/main" xmlns="" id="{D83E1E73-8563-406C-95FD-9CB132987E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3830528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6">
            <a:extLst>
              <a:ext uri="{FF2B5EF4-FFF2-40B4-BE49-F238E27FC236}">
                <a16:creationId xmlns:a16="http://schemas.microsoft.com/office/drawing/2014/main" xmlns="" id="{922ED18C-492F-4116-AB45-C131BC4FCBCC}"/>
              </a:ext>
            </a:extLst>
          </p:cNvPr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lnSpc>
                <a:spcPct val="95000"/>
              </a:lnSpc>
            </a:pPr>
            <a:fld id="{EFDC2CA3-9F70-4B7D-85E2-1C74BA5DC63F}" type="slidenum">
              <a:rPr sz="1400">
                <a:solidFill>
                  <a:srgbClr val="000000"/>
                </a:solidFill>
                <a:latin typeface="Times New Roman" panose="02020603050405020304" pitchFamily="18" charset="0"/>
                <a:ea typeface="Arial Unicode MS" pitchFamily="34" charset="-128"/>
              </a:rPr>
              <a:pPr algn="l" rtl="0">
                <a:lnSpc>
                  <a:spcPct val="95000"/>
                </a:lnSpc>
              </a:pPr>
              <a:t>24</a:t>
            </a:fld>
            <a:endParaRPr lang="es" altLang="en-US" sz="1400">
              <a:solidFill>
                <a:srgbClr val="000000"/>
              </a:solidFill>
              <a:latin typeface="Times New Roman" panose="02020603050405020304" pitchFamily="18" charset="0"/>
              <a:ea typeface="Arial Unicode MS" pitchFamily="34" charset="-128"/>
            </a:endParaRPr>
          </a:p>
        </p:txBody>
      </p:sp>
      <p:sp>
        <p:nvSpPr>
          <p:cNvPr id="73731" name="Rectangle 2">
            <a:extLst>
              <a:ext uri="{FF2B5EF4-FFF2-40B4-BE49-F238E27FC236}">
                <a16:creationId xmlns:a16="http://schemas.microsoft.com/office/drawing/2014/main" xmlns="" id="{48C79D38-7430-46C8-BF45-855A2286F8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73732" name="Rectangle 3">
            <a:extLst>
              <a:ext uri="{FF2B5EF4-FFF2-40B4-BE49-F238E27FC236}">
                <a16:creationId xmlns:a16="http://schemas.microsoft.com/office/drawing/2014/main" xmlns="" id="{19548C3D-502D-4B0B-81A4-A7FA7D5E2B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s" altLang="en-US"/>
          </a:p>
        </p:txBody>
      </p:sp>
    </p:spTree>
    <p:extLst>
      <p:ext uri="{BB962C8B-B14F-4D97-AF65-F5344CB8AC3E}">
        <p14:creationId xmlns:p14="http://schemas.microsoft.com/office/powerpoint/2010/main" val="3047360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3988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15696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" y="357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1D05AD5C-A502-425C-9AAD-16CD291DA35E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A4DB73-7B37-46C4-9915-AFD4E8921F77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9713019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8013" cy="114141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1941513" cy="452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51113" y="1600200"/>
            <a:ext cx="1943100" cy="452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E2705C3-E25F-4782-89E2-410A5ED49F97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E00FC3D-951B-42F4-93B6-7A0F7C4ECD0C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0956218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Conten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xmlns="" id="{191349AF-7670-4ECC-9BEC-4A96DA3FB6B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56CD8-EA0E-41C8-9F13-9A7FBD6CBE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9655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508875" cy="114141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7013" cy="45243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6613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6613" y="3938588"/>
            <a:ext cx="4038600" cy="21859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F179AF9C-CA39-43D9-9E6C-CC64D4AC003D}"/>
              </a:ext>
            </a:extLst>
          </p:cNvPr>
          <p:cNvSpPr>
            <a:spLocks noGrp="1" noChangeArrowheads="1"/>
          </p:cNvSpPr>
          <p:nvPr>
            <p:ph type="sldNum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4DD5227-C82C-4AE6-BED3-37A1141EC126}" type="slidenum">
              <a:rPr lang="fr-FR" altLang="en-US"/>
              <a:pPr>
                <a:defRPr/>
              </a:pPr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236665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0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2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5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488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3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616458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0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0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6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7692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2667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2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29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7194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45" r:id="rId10"/>
    <p:sldLayoutId id="2147483846" r:id="rId11"/>
    <p:sldLayoutId id="2147483847" r:id="rId12"/>
    <p:sldLayoutId id="2147483849" r:id="rId13"/>
  </p:sldLayoutIdLst>
  <p:hf hdr="0" ftr="0" dt="0"/>
  <p:txStyles>
    <p:titleStyle>
      <a:lvl1pPr algn="l" defTabSz="457200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60" indent="-137160" algn="l" defTabSz="457200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2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80" indent="-137160" algn="l" defTabSz="457200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40" indent="-137160" algn="l" defTabSz="457200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intermagnet.org/data-donnee/download-eng.php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9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0"/>
            <a:ext cx="8796528" cy="1362075"/>
          </a:xfrm>
        </p:spPr>
        <p:txBody>
          <a:bodyPr/>
          <a:lstStyle/>
          <a:p>
            <a:pPr algn="l" rtl="0"/>
            <a:r>
              <a:rPr lang="es" b="0" i="0" u="none">
                <a:latin typeface="Arial" panose="020B0604020202020204" pitchFamily="34" charset="0"/>
                <a:cs typeface="Arial" panose="020B0604020202020204" pitchFamily="34" charset="0"/>
              </a:rPr>
              <a:t>Editor Magnetometría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1</a:t>
            </a:fld>
            <a:endParaRPr lang="es"/>
          </a:p>
        </p:txBody>
      </p:sp>
    </p:spTree>
    <p:extLst>
      <p:ext uri="{BB962C8B-B14F-4D97-AF65-F5344CB8AC3E}">
        <p14:creationId xmlns:p14="http://schemas.microsoft.com/office/powerpoint/2010/main" val="402701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BF78F149-EA6A-4EE2-9F85-FA27C75E77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1" y="1899363"/>
            <a:ext cx="6797964" cy="3197796"/>
          </a:xfrm>
          <a:prstGeom prst="rect">
            <a:avLst/>
          </a:prstGeom>
        </p:spPr>
      </p:pic>
      <p:sp>
        <p:nvSpPr>
          <p:cNvPr id="52226" name="Text Box 1">
            <a:extLst>
              <a:ext uri="{FF2B5EF4-FFF2-40B4-BE49-F238E27FC236}">
                <a16:creationId xmlns:a16="http://schemas.microsoft.com/office/drawing/2014/main" xmlns="" id="{2610F607-F158-4EAD-A788-B4A9D71543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769" y="-27754"/>
            <a:ext cx="874077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3200" b="0" i="0" u="none" dirty="0">
                <a:solidFill>
                  <a:schemeClr val="bg1"/>
                </a:solidFill>
              </a:rPr>
              <a:t>Herramienta Blanco – Análisis Magnético Completo</a:t>
            </a:r>
          </a:p>
        </p:txBody>
      </p:sp>
      <p:sp>
        <p:nvSpPr>
          <p:cNvPr id="52228" name="TextBox 3">
            <a:extLst>
              <a:ext uri="{FF2B5EF4-FFF2-40B4-BE49-F238E27FC236}">
                <a16:creationId xmlns:a16="http://schemas.microsoft.com/office/drawing/2014/main" xmlns="" id="{68682115-D2FE-45F8-B25E-E39D65FEBA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6139" y="5435553"/>
            <a:ext cx="4276724" cy="112287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defPPr>
              <a:defRPr lang="es"/>
            </a:defPPr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/>
            </a:lvl1pPr>
          </a:lstStyle>
          <a:p>
            <a:pPr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Escribir a RTF creará una imagen de la presentación y lo agrega al archivo RTF que puede ser usado como un reporte de blanco.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4FB6BBED-6228-49CF-A93E-117D171968D9}"/>
              </a:ext>
            </a:extLst>
          </p:cNvPr>
          <p:cNvSpPr/>
          <p:nvPr/>
        </p:nvSpPr>
        <p:spPr>
          <a:xfrm>
            <a:off x="2452688" y="2022475"/>
            <a:ext cx="2735263" cy="9366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287B7983-3670-440F-8142-466E78EE1A90}"/>
              </a:ext>
            </a:extLst>
          </p:cNvPr>
          <p:cNvSpPr/>
          <p:nvPr/>
        </p:nvSpPr>
        <p:spPr>
          <a:xfrm>
            <a:off x="774701" y="2028825"/>
            <a:ext cx="1655762" cy="14001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2231" name="TextBox 8">
            <a:extLst>
              <a:ext uri="{FF2B5EF4-FFF2-40B4-BE49-F238E27FC236}">
                <a16:creationId xmlns:a16="http://schemas.microsoft.com/office/drawing/2014/main" xmlns="" id="{FE024F46-DC07-472B-9466-098691D7D2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701" y="3566320"/>
            <a:ext cx="1860550" cy="8652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defPPr>
              <a:defRPr lang="es"/>
            </a:defPPr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 sz="2000"/>
            </a:lvl1pPr>
          </a:lstStyle>
          <a:p>
            <a:pPr algn="l" rtl="0"/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Ubicación y nombre de Blanco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xmlns="" id="{A1C65F2F-6F55-4800-8A8D-42549C7CCFF7}"/>
              </a:ext>
            </a:extLst>
          </p:cNvPr>
          <p:cNvCxnSpPr>
            <a:cxnSpLocks/>
            <a:stCxn id="8" idx="2"/>
            <a:endCxn id="52231" idx="0"/>
          </p:cNvCxnSpPr>
          <p:nvPr/>
        </p:nvCxnSpPr>
        <p:spPr>
          <a:xfrm>
            <a:off x="1602582" y="3429000"/>
            <a:ext cx="102394" cy="13732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2233" name="TextBox 13">
            <a:extLst>
              <a:ext uri="{FF2B5EF4-FFF2-40B4-BE49-F238E27FC236}">
                <a16:creationId xmlns:a16="http://schemas.microsoft.com/office/drawing/2014/main" xmlns="" id="{382B4741-95A2-4509-8268-71C121C800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25776" y="1338262"/>
            <a:ext cx="2249334" cy="34996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Propiedades Blanco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xmlns="" id="{76AAC676-3A21-4EB5-AF46-445CEE6C6B4E}"/>
              </a:ext>
            </a:extLst>
          </p:cNvPr>
          <p:cNvCxnSpPr>
            <a:cxnSpLocks/>
            <a:stCxn id="7" idx="0"/>
          </p:cNvCxnSpPr>
          <p:nvPr/>
        </p:nvCxnSpPr>
        <p:spPr>
          <a:xfrm flipV="1">
            <a:off x="3820320" y="1717675"/>
            <a:ext cx="793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52E98A1E-ECD4-410F-B947-27FF67DEAB75}"/>
              </a:ext>
            </a:extLst>
          </p:cNvPr>
          <p:cNvSpPr/>
          <p:nvPr/>
        </p:nvSpPr>
        <p:spPr>
          <a:xfrm>
            <a:off x="5356981" y="4725000"/>
            <a:ext cx="932155" cy="301841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0"/>
            <a:endParaRPr lang="e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xmlns="" id="{84B6368E-4B9E-4656-BF87-A2EFB6B19AAD}"/>
              </a:ext>
            </a:extLst>
          </p:cNvPr>
          <p:cNvCxnSpPr>
            <a:cxnSpLocks/>
          </p:cNvCxnSpPr>
          <p:nvPr/>
        </p:nvCxnSpPr>
        <p:spPr>
          <a:xfrm flipH="1">
            <a:off x="4691155" y="4884799"/>
            <a:ext cx="665826" cy="5507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1">
            <a:extLst>
              <a:ext uri="{FF2B5EF4-FFF2-40B4-BE49-F238E27FC236}">
                <a16:creationId xmlns:a16="http://schemas.microsoft.com/office/drawing/2014/main" xmlns="" id="{F9132FDC-AC66-4269-A798-1A3961FD10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115888"/>
            <a:ext cx="8847138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2800" b="0" i="0" u="none" dirty="0">
                <a:solidFill>
                  <a:schemeClr val="bg1"/>
                </a:solidFill>
              </a:rPr>
              <a:t>Reporte Editor Mag en RTF – Formato Texto Enriquecido 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xmlns="" id="{623A1B28-6396-483E-8564-C133FB9A79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5950" y="2301875"/>
            <a:ext cx="6948487" cy="328612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9506" name="Picture 2">
            <a:extLst>
              <a:ext uri="{FF2B5EF4-FFF2-40B4-BE49-F238E27FC236}">
                <a16:creationId xmlns:a16="http://schemas.microsoft.com/office/drawing/2014/main" xmlns="" id="{3AA53C97-5455-4202-A10E-7EE1264CFD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1092200"/>
            <a:ext cx="4216400" cy="526573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="" id="{28B80602-0318-4ADA-B825-E02EA580CFA3}"/>
              </a:ext>
            </a:extLst>
          </p:cNvPr>
          <p:cNvSpPr/>
          <p:nvPr/>
        </p:nvSpPr>
        <p:spPr>
          <a:xfrm>
            <a:off x="6542844" y="5203632"/>
            <a:ext cx="932155" cy="301841"/>
          </a:xfrm>
          <a:prstGeom prst="roundRect">
            <a:avLst/>
          </a:prstGeom>
          <a:noFill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xmlns="" id="{1DAFB36D-1F87-4E54-B1A5-DBFE2C028B2B}"/>
              </a:ext>
            </a:extLst>
          </p:cNvPr>
          <p:cNvCxnSpPr>
            <a:cxnSpLocks/>
            <a:endCxn id="149506" idx="3"/>
          </p:cNvCxnSpPr>
          <p:nvPr/>
        </p:nvCxnSpPr>
        <p:spPr>
          <a:xfrm flipH="1" flipV="1">
            <a:off x="4521200" y="3725069"/>
            <a:ext cx="2021644" cy="150292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l" rtl="0">
              <a:defRPr/>
            </a:pPr>
            <a:fld id="{5BA4DB73-7B37-46C4-9915-AFD4E8921F77}" type="slidenum">
              <a:rPr/>
              <a:pPr algn="l" rtl="0">
                <a:defRPr/>
              </a:pPr>
              <a:t>12</a:t>
            </a:fld>
            <a:endParaRPr lang="es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584960"/>
            <a:ext cx="7983834" cy="433550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 Box 1">
            <a:extLst>
              <a:ext uri="{FF2B5EF4-FFF2-40B4-BE49-F238E27FC236}">
                <a16:creationId xmlns:a16="http://schemas.microsoft.com/office/drawing/2014/main" xmlns="" id="{F9132FDC-AC66-4269-A798-1A3961FD10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115888"/>
            <a:ext cx="8847138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3200" b="0" i="0" u="none">
                <a:solidFill>
                  <a:schemeClr val="bg1"/>
                </a:solidFill>
              </a:rPr>
              <a:t>Hoja de cálculo - Diseño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219200" y="5660571"/>
            <a:ext cx="714103" cy="25989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6" name="TextBox 5"/>
          <p:cNvSpPr txBox="1"/>
          <p:nvPr/>
        </p:nvSpPr>
        <p:spPr bwMode="auto">
          <a:xfrm>
            <a:off x="1062580" y="6139986"/>
            <a:ext cx="4367199" cy="398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/>
              <a:t>Botón Disposición Costa Recomendado</a:t>
            </a:r>
          </a:p>
        </p:txBody>
      </p:sp>
      <p:cxnSp>
        <p:nvCxnSpPr>
          <p:cNvPr id="8" name="Straight Arrow Connector 7"/>
          <p:cNvCxnSpPr>
            <a:endCxn id="5" idx="2"/>
          </p:cNvCxnSpPr>
          <p:nvPr/>
        </p:nvCxnSpPr>
        <p:spPr>
          <a:xfrm flipV="1">
            <a:off x="1576251" y="5920469"/>
            <a:ext cx="1" cy="21907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1219200" y="4040778"/>
            <a:ext cx="714103" cy="97903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10" name="Rounded Rectangle 9"/>
          <p:cNvSpPr/>
          <p:nvPr/>
        </p:nvSpPr>
        <p:spPr>
          <a:xfrm>
            <a:off x="1933303" y="2055223"/>
            <a:ext cx="4946468" cy="19158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1933303" y="2177143"/>
            <a:ext cx="1558834" cy="194201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12"/>
          <p:cNvSpPr/>
          <p:nvPr/>
        </p:nvSpPr>
        <p:spPr>
          <a:xfrm>
            <a:off x="1219200" y="2055223"/>
            <a:ext cx="714103" cy="183431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</p:spTree>
    <p:extLst>
      <p:ext uri="{BB962C8B-B14F-4D97-AF65-F5344CB8AC3E}">
        <p14:creationId xmlns:p14="http://schemas.microsoft.com/office/powerpoint/2010/main" val="184036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>
            <a:extLst>
              <a:ext uri="{FF2B5EF4-FFF2-40B4-BE49-F238E27FC236}">
                <a16:creationId xmlns:a16="http://schemas.microsoft.com/office/drawing/2014/main" xmlns="" id="{EDD94FF1-8446-4E03-ABCB-9DABBD37DB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246" y="9525"/>
            <a:ext cx="9644062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3600" b="0" i="0" u="none">
                <a:solidFill>
                  <a:schemeClr val="bg1"/>
                </a:solidFill>
              </a:rPr>
              <a:t>Hoja de cálculo  </a:t>
            </a:r>
            <a:endParaRPr lang="es" altLang="en-US" sz="2800" dirty="0">
              <a:solidFill>
                <a:schemeClr val="bg1"/>
              </a:solidFill>
            </a:endParaRPr>
          </a:p>
        </p:txBody>
      </p:sp>
      <p:sp>
        <p:nvSpPr>
          <p:cNvPr id="54275" name="Text Box 3">
            <a:extLst>
              <a:ext uri="{FF2B5EF4-FFF2-40B4-BE49-F238E27FC236}">
                <a16:creationId xmlns:a16="http://schemas.microsoft.com/office/drawing/2014/main" xmlns="" id="{9156D84F-65D3-459B-8999-FE8EC24DAC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713" y="2646364"/>
            <a:ext cx="8642350" cy="2723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Anomalía Bruta</a:t>
            </a: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 Gamma1 - IGRF(Bote)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Componente Diurna:</a:t>
            </a: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Filtro en Tierra –(IGRF Tierra) + Constante Estación)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Componente Agitación:</a:t>
            </a: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En Tierra Sin desplazar - Filtro Sin desplazar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Anomalía Diurna:</a:t>
            </a: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Gamma 1- IGRF(Bote)- Componente Diurna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Anomalía Total:</a:t>
            </a: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Gamma 1- IGRF(Bote)- (Componente Diurna – Componente Agitación)</a:t>
            </a:r>
          </a:p>
        </p:txBody>
      </p:sp>
      <p:pic>
        <p:nvPicPr>
          <p:cNvPr id="26628" name="Picture 8">
            <a:extLst>
              <a:ext uri="{FF2B5EF4-FFF2-40B4-BE49-F238E27FC236}">
                <a16:creationId xmlns:a16="http://schemas.microsoft.com/office/drawing/2014/main" xmlns="" id="{56BA01D2-D9E5-459C-A5FE-B9855B913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713" y="1819275"/>
            <a:ext cx="8964612" cy="673100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51246" y="1215509"/>
            <a:ext cx="43695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rtl="0">
              <a:spcAft>
                <a:spcPct val="0"/>
              </a:spcAft>
              <a:buClr>
                <a:srgbClr val="000000"/>
              </a:buClr>
            </a:pPr>
            <a:r>
              <a:rPr lang="es" b="1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Embarcación con Ajustes con Base en Tierra.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1">
            <a:extLst>
              <a:ext uri="{FF2B5EF4-FFF2-40B4-BE49-F238E27FC236}">
                <a16:creationId xmlns:a16="http://schemas.microsoft.com/office/drawing/2014/main" xmlns="" id="{7D2B2A8A-44DA-47D4-A452-E813ABFC57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324975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3200" b="0" i="0" u="none">
                <a:solidFill>
                  <a:schemeClr val="bg1"/>
                </a:solidFill>
              </a:rPr>
              <a:t>Hoja de cálculo</a:t>
            </a:r>
          </a:p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2400" b="0" i="0" u="none">
                <a:solidFill>
                  <a:schemeClr val="bg1"/>
                </a:solidFill>
              </a:rPr>
              <a:t>Embarcación con Ajustes con Base en Tierra.</a:t>
            </a:r>
          </a:p>
        </p:txBody>
      </p:sp>
      <p:sp>
        <p:nvSpPr>
          <p:cNvPr id="25603" name="Text Box 3">
            <a:extLst>
              <a:ext uri="{FF2B5EF4-FFF2-40B4-BE49-F238E27FC236}">
                <a16:creationId xmlns:a16="http://schemas.microsoft.com/office/drawing/2014/main" xmlns="" id="{BA5B263E-8CDA-4FE6-923C-DD65F2CF0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874143"/>
            <a:ext cx="4572000" cy="4983857"/>
          </a:xfrm>
          <a:prstGeom prst="rect">
            <a:avLst/>
          </a:prstGeom>
          <a:solidFill>
            <a:srgbClr val="61ACC9"/>
          </a:solidFill>
          <a:ln>
            <a:noFill/>
          </a:ln>
        </p:spPr>
        <p:txBody>
          <a:bodyPr lIns="90000" tIns="45000" rIns="90000" bIns="45000"/>
          <a:lstStyle>
            <a:lvl1pPr marL="342900" indent="-341313"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1pPr>
            <a:lvl2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2pPr>
            <a:lvl3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3pPr>
            <a:lvl4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4pPr>
            <a:lvl5pPr eaLnBrk="0"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  <a:defRPr sz="2800">
                <a:solidFill>
                  <a:schemeClr val="tx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marL="1587" indent="0" algn="l" rtl="0" eaLnBrk="1" hangingPunct="1">
              <a:spcBef>
                <a:spcPts val="638"/>
              </a:spcBef>
              <a:buClr>
                <a:srgbClr val="FFFFFF"/>
              </a:buClr>
              <a:buSzPct val="45000"/>
              <a:defRPr/>
            </a:pPr>
            <a:r>
              <a:rPr lang="es" sz="1600" b="1" i="0" u="none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Bote</a:t>
            </a:r>
          </a:p>
          <a:p>
            <a:pPr marL="287337" indent="-285750" algn="l" rtl="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400" b="1" i="0" u="sng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Gamma 1</a:t>
            </a:r>
            <a:r>
              <a:rPr lang="es" sz="1400" b="0" i="0" u="none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Mediciones sin correcciones</a:t>
            </a:r>
          </a:p>
          <a:p>
            <a:pPr marL="287337" indent="-285750" algn="l" rtl="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400" b="1" i="0" u="sng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IGRF(Bote)</a:t>
            </a:r>
            <a:r>
              <a:rPr lang="es" sz="1400" b="0" i="0" u="none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Ajustes IGRF para bote</a:t>
            </a:r>
          </a:p>
          <a:p>
            <a:pPr marL="287337" indent="-285750" algn="l" rtl="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400" b="1" i="0" u="sng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Anomalía Bruta</a:t>
            </a:r>
            <a:r>
              <a:rPr lang="es" sz="1400" b="1" i="0" u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s" sz="1400" b="0" i="0" u="none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Gamma 1 – IGRF (Bote)</a:t>
            </a:r>
            <a:endParaRPr lang="es" altLang="en-US" sz="1400" dirty="0">
              <a:solidFill>
                <a:schemeClr val="hlin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587" indent="0" algn="l" rtl="0" eaLnBrk="1" hangingPunct="1">
              <a:spcBef>
                <a:spcPts val="638"/>
              </a:spcBef>
              <a:buClr>
                <a:srgbClr val="FFFFFF"/>
              </a:buClr>
              <a:buSzPct val="45000"/>
              <a:defRPr/>
            </a:pPr>
            <a:r>
              <a:rPr lang="es" sz="1600" b="1" i="0" u="none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Tierra</a:t>
            </a:r>
            <a:endParaRPr lang="es" altLang="en-US" sz="1400" b="1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337" indent="-285750" algn="l" rtl="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400" b="1" i="0" u="sng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Desplazamiento de Tiempo:</a:t>
            </a:r>
            <a:r>
              <a:rPr lang="es" sz="1400" b="0" i="0" u="none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Corrección de Latencia entre el buque y la estación en tierra</a:t>
            </a:r>
            <a:endParaRPr lang="es" altLang="en-US" sz="1400" u="sng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7337" indent="-285750" algn="l" rtl="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400" b="1" i="0" u="sng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Valor Tierra</a:t>
            </a:r>
            <a:r>
              <a:rPr lang="es" sz="1400" b="1" i="0" u="none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s" sz="1400" b="0" i="0" u="none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Valores Gamma de estación en tierra o IAGA al desplazamiento de tiempo</a:t>
            </a:r>
          </a:p>
          <a:p>
            <a:pPr marL="287337" indent="-285750" algn="l" rtl="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400" b="1" i="0" u="sng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Filtro Tierra</a:t>
            </a:r>
            <a:r>
              <a:rPr lang="es" sz="1400" b="1" i="0" u="none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s" sz="1400" b="0" i="0" u="none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Filtro 5 horas en valor Tierra.</a:t>
            </a:r>
          </a:p>
          <a:p>
            <a:pPr marL="287337" indent="-285750" algn="l" rtl="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400" b="1" i="0" u="sng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IGRF (en Tierra)</a:t>
            </a:r>
            <a:r>
              <a:rPr lang="es" sz="1400" b="0" i="0" u="none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Ajuste IGRF para estación en tierra al tiempo desplazado</a:t>
            </a:r>
          </a:p>
          <a:p>
            <a:pPr marL="287337" indent="-285750" algn="l" rtl="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400" b="1" i="0" u="sng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Constante Estación:</a:t>
            </a:r>
            <a:r>
              <a:rPr lang="es" sz="1400" b="0" i="0" u="none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Campo magnético de la estación promedio</a:t>
            </a:r>
          </a:p>
          <a:p>
            <a:pPr marL="287337" indent="-285750" algn="l" rtl="0" eaLnBrk="1" hangingPunct="1">
              <a:spcBef>
                <a:spcPts val="638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es" sz="1400" b="1" i="0" u="sng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Componente Diurna:</a:t>
            </a:r>
            <a:r>
              <a:rPr lang="es" sz="1400" b="0" i="0" u="none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Variación Diurna al tiempo desplazado</a:t>
            </a:r>
          </a:p>
        </p:txBody>
      </p:sp>
      <p:sp>
        <p:nvSpPr>
          <p:cNvPr id="56324" name="Rectangle 4">
            <a:extLst>
              <a:ext uri="{FF2B5EF4-FFF2-40B4-BE49-F238E27FC236}">
                <a16:creationId xmlns:a16="http://schemas.microsoft.com/office/drawing/2014/main" xmlns="" id="{5D16BA54-EBC2-4DAF-B0E6-0625F0638A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1" y="1874143"/>
            <a:ext cx="4572000" cy="4983858"/>
          </a:xfrm>
          <a:prstGeom prst="rect">
            <a:avLst/>
          </a:prstGeom>
          <a:solidFill>
            <a:srgbClr val="61ACC9"/>
          </a:solidFill>
          <a:ln>
            <a:noFill/>
          </a:ln>
        </p:spPr>
        <p:txBody>
          <a:bodyPr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287337" indent="-285750" algn="l" rtl="0" eaLnBrk="1" hangingPunct="1">
              <a:spcBef>
                <a:spcPts val="363"/>
              </a:spcBef>
              <a:spcAft>
                <a:spcPct val="0"/>
              </a:spcAft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s" sz="1400" b="1" i="0" u="sng" dirty="0">
                <a:solidFill>
                  <a:srgbClr val="66FF33"/>
                </a:solidFill>
              </a:rPr>
              <a:t>En Tierra Sin desplazar:</a:t>
            </a:r>
            <a:r>
              <a:rPr lang="es" sz="1400" b="0" i="0" u="none" dirty="0">
                <a:solidFill>
                  <a:srgbClr val="66FF33"/>
                </a:solidFill>
              </a:rPr>
              <a:t> Ajuste IGRF para estación en tierra al tiempo desplazado</a:t>
            </a:r>
          </a:p>
          <a:p>
            <a:pPr marL="287337" indent="-285750" algn="l" rtl="0" eaLnBrk="1" hangingPunct="1">
              <a:spcBef>
                <a:spcPts val="363"/>
              </a:spcBef>
              <a:spcAft>
                <a:spcPct val="0"/>
              </a:spcAft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s" sz="1400" b="1" i="0" u="sng" dirty="0">
                <a:solidFill>
                  <a:srgbClr val="66FF33"/>
                </a:solidFill>
              </a:rPr>
              <a:t>Filtro Sin desplazar:</a:t>
            </a:r>
            <a:r>
              <a:rPr lang="es" sz="1400" b="0" i="0" u="none" dirty="0">
                <a:solidFill>
                  <a:srgbClr val="66FF33"/>
                </a:solidFill>
              </a:rPr>
              <a:t> Filtro Gaussiano en tiempo desplazado.</a:t>
            </a:r>
          </a:p>
          <a:p>
            <a:pPr marL="287337" indent="-285750" algn="l" rtl="0" eaLnBrk="1" hangingPunct="1">
              <a:spcBef>
                <a:spcPts val="363"/>
              </a:spcBef>
              <a:spcAft>
                <a:spcPct val="0"/>
              </a:spcAft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s" sz="1400" b="1" i="0" u="sng" dirty="0">
                <a:solidFill>
                  <a:srgbClr val="66FF33"/>
                </a:solidFill>
              </a:rPr>
              <a:t>Componente Agitación</a:t>
            </a:r>
            <a:r>
              <a:rPr lang="es" sz="1400" b="0" i="0" u="sng" dirty="0">
                <a:solidFill>
                  <a:srgbClr val="66FF33"/>
                </a:solidFill>
              </a:rPr>
              <a:t>:</a:t>
            </a:r>
            <a:r>
              <a:rPr lang="es" sz="1400" b="0" i="0" u="none" dirty="0">
                <a:solidFill>
                  <a:srgbClr val="66FF33"/>
                </a:solidFill>
              </a:rPr>
              <a:t> componente alta frecuencia.</a:t>
            </a:r>
          </a:p>
          <a:p>
            <a:pPr marL="287337" indent="-285750" algn="l" rtl="0" eaLnBrk="1" hangingPunct="1">
              <a:spcBef>
                <a:spcPts val="363"/>
              </a:spcBef>
              <a:spcAft>
                <a:spcPct val="0"/>
              </a:spcAft>
              <a:buClr>
                <a:srgbClr val="FFFFFF"/>
              </a:buClr>
              <a:buFont typeface="Arial" panose="020B0604020202020204" pitchFamily="34" charset="0"/>
              <a:buChar char="•"/>
            </a:pPr>
            <a:endParaRPr lang="es" altLang="en-US" sz="1400" dirty="0">
              <a:solidFill>
                <a:srgbClr val="66FF33"/>
              </a:solidFill>
            </a:endParaRPr>
          </a:p>
          <a:p>
            <a:pPr marL="287337" indent="-285750" algn="l" rtl="0" eaLnBrk="1" hangingPunct="1">
              <a:spcBef>
                <a:spcPts val="363"/>
              </a:spcBef>
              <a:spcAft>
                <a:spcPct val="0"/>
              </a:spcAft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s" sz="1400" b="1" i="0" u="none" dirty="0">
                <a:solidFill>
                  <a:schemeClr val="bg1"/>
                </a:solidFill>
              </a:rPr>
              <a:t>Anomalía Diurna</a:t>
            </a:r>
          </a:p>
          <a:p>
            <a:pPr marL="287337" indent="-285750" algn="l" rtl="0" eaLnBrk="1" hangingPunct="1">
              <a:spcBef>
                <a:spcPts val="363"/>
              </a:spcBef>
              <a:spcAft>
                <a:spcPct val="0"/>
              </a:spcAft>
              <a:buClr>
                <a:srgbClr val="FFFFFF"/>
              </a:buClr>
              <a:buFont typeface="Arial" panose="020B0604020202020204" pitchFamily="34" charset="0"/>
              <a:buChar char="•"/>
            </a:pPr>
            <a:r>
              <a:rPr lang="es" sz="1400" b="1" i="0" u="none" dirty="0">
                <a:solidFill>
                  <a:schemeClr val="bg1"/>
                </a:solidFill>
              </a:rPr>
              <a:t>Anomalía Total</a:t>
            </a:r>
          </a:p>
        </p:txBody>
      </p:sp>
      <p:pic>
        <p:nvPicPr>
          <p:cNvPr id="25605" name="Picture 11">
            <a:extLst>
              <a:ext uri="{FF2B5EF4-FFF2-40B4-BE49-F238E27FC236}">
                <a16:creationId xmlns:a16="http://schemas.microsoft.com/office/drawing/2014/main" xmlns="" id="{7E1B6B0F-880F-43AE-89A6-092D5EFE2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981075"/>
            <a:ext cx="9143999" cy="882704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>
            <a:extLst>
              <a:ext uri="{FF2B5EF4-FFF2-40B4-BE49-F238E27FC236}">
                <a16:creationId xmlns:a16="http://schemas.microsoft.com/office/drawing/2014/main" xmlns="" id="{F4F8C787-2B04-4A05-8A5B-284468AE4F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1341438"/>
            <a:ext cx="8785225" cy="4679950"/>
          </a:xfrm>
        </p:spPr>
        <p:txBody>
          <a:bodyPr>
            <a:normAutofit/>
          </a:bodyPr>
          <a:lstStyle/>
          <a:p>
            <a:pPr algn="ctr" rtl="0" eaLnBrk="1" hangingPunct="1"/>
            <a:r>
              <a:rPr lang="es" sz="2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Magnetómetros Autónomos con correcciones IGRF.</a:t>
            </a:r>
          </a:p>
          <a:p>
            <a:pPr algn="ctr" rtl="0" eaLnBrk="1" hangingPunct="1"/>
            <a:endParaRPr lang="es" altLang="en-US" sz="2000" u="sng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0" eaLnBrk="1" hangingPunct="1"/>
            <a:endParaRPr lang="es" altLang="en-US" sz="2000" u="sng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0" eaLnBrk="1" hangingPunct="1"/>
            <a:r>
              <a:rPr lang="es" sz="2000" b="0" i="0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Anomalía BRUTA</a:t>
            </a: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=Gamma Bruto - IGRF Bote</a:t>
            </a:r>
          </a:p>
          <a:p>
            <a:pPr algn="l" rtl="0" eaLnBrk="1" hangingPunct="1"/>
            <a:endParaRPr lang="es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/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" sz="2000" b="0" i="0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Anomalia Bruta</a:t>
            </a: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 la diferencia en las lecturas desde el </a:t>
            </a:r>
            <a:r>
              <a:rPr lang="es" sz="20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magnetómetro </a:t>
            </a: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el campo magnético de la tierra calculado en la ubicación (IGRF)</a:t>
            </a:r>
          </a:p>
          <a:p>
            <a:pPr algn="l" rtl="0" eaLnBrk="1" hangingPunct="1"/>
            <a:endParaRPr lang="es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/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Cada muestra tiene un valor IGRF calculado. Este cálculo puede tomar varios minutos para hacerse.</a:t>
            </a:r>
            <a:endParaRPr lang="es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8372" name="Group 34">
            <a:extLst>
              <a:ext uri="{FF2B5EF4-FFF2-40B4-BE49-F238E27FC236}">
                <a16:creationId xmlns:a16="http://schemas.microsoft.com/office/drawing/2014/main" xmlns="" id="{AA86A29B-F3B7-4891-BF62-BB7EF8F29763}"/>
              </a:ext>
            </a:extLst>
          </p:cNvPr>
          <p:cNvGrpSpPr>
            <a:grpSpLocks/>
          </p:cNvGrpSpPr>
          <p:nvPr/>
        </p:nvGrpSpPr>
        <p:grpSpPr bwMode="auto">
          <a:xfrm>
            <a:off x="468313" y="1916113"/>
            <a:ext cx="7631112" cy="576262"/>
            <a:chOff x="295" y="1661"/>
            <a:chExt cx="4807" cy="363"/>
          </a:xfrm>
        </p:grpSpPr>
        <p:sp>
          <p:nvSpPr>
            <p:cNvPr id="58373" name="AutoShape 29">
              <a:extLst>
                <a:ext uri="{FF2B5EF4-FFF2-40B4-BE49-F238E27FC236}">
                  <a16:creationId xmlns:a16="http://schemas.microsoft.com/office/drawing/2014/main" xmlns="" id="{00880922-1F8D-407D-836C-2080C4CF0E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9" y="1797"/>
              <a:ext cx="681" cy="136"/>
            </a:xfrm>
            <a:prstGeom prst="rightArrow">
              <a:avLst>
                <a:gd name="adj1" fmla="val 50000"/>
                <a:gd name="adj2" fmla="val 125184"/>
              </a:avLst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 sz="1600"/>
            </a:p>
          </p:txBody>
        </p:sp>
        <p:sp>
          <p:nvSpPr>
            <p:cNvPr id="58374" name="AutoShape 30">
              <a:extLst>
                <a:ext uri="{FF2B5EF4-FFF2-40B4-BE49-F238E27FC236}">
                  <a16:creationId xmlns:a16="http://schemas.microsoft.com/office/drawing/2014/main" xmlns="" id="{7396CDAB-CCC0-4F68-AB00-F53D2ACA08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4" y="1797"/>
              <a:ext cx="544" cy="136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 sz="1600"/>
            </a:p>
          </p:txBody>
        </p:sp>
        <p:sp>
          <p:nvSpPr>
            <p:cNvPr id="58375" name="Rectangle 31">
              <a:extLst>
                <a:ext uri="{FF2B5EF4-FFF2-40B4-BE49-F238E27FC236}">
                  <a16:creationId xmlns:a16="http://schemas.microsoft.com/office/drawing/2014/main" xmlns="" id="{E3F22690-2148-4C16-830A-FC42FAF686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3" y="1661"/>
              <a:ext cx="1179" cy="363"/>
            </a:xfrm>
            <a:prstGeom prst="rect">
              <a:avLst/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es" sz="1600" b="0" i="0" u="none"/>
                <a:t>Bote IGRF</a:t>
              </a:r>
            </a:p>
          </p:txBody>
        </p:sp>
        <p:sp>
          <p:nvSpPr>
            <p:cNvPr id="58376" name="Rectangle 32">
              <a:extLst>
                <a:ext uri="{FF2B5EF4-FFF2-40B4-BE49-F238E27FC236}">
                  <a16:creationId xmlns:a16="http://schemas.microsoft.com/office/drawing/2014/main" xmlns="" id="{65A89C38-A028-4572-B828-FF4DC03B4E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" y="1661"/>
              <a:ext cx="1179" cy="363"/>
            </a:xfrm>
            <a:prstGeom prst="rect">
              <a:avLst/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es" sz="1600" b="0" i="0" u="none" dirty="0"/>
                <a:t>Ejemplo Ubicación</a:t>
              </a:r>
            </a:p>
            <a:p>
              <a:pPr algn="ctr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es" sz="1600" b="0" i="0" u="none" dirty="0"/>
                <a:t>y hora</a:t>
              </a:r>
            </a:p>
          </p:txBody>
        </p:sp>
        <p:sp>
          <p:nvSpPr>
            <p:cNvPr id="58377" name="AutoShape 33">
              <a:extLst>
                <a:ext uri="{FF2B5EF4-FFF2-40B4-BE49-F238E27FC236}">
                  <a16:creationId xmlns:a16="http://schemas.microsoft.com/office/drawing/2014/main" xmlns="" id="{26400007-01A8-487F-9F77-9685F54719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5" y="1661"/>
              <a:ext cx="998" cy="363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es" sz="1600" b="0" i="0" u="none"/>
                <a:t>Modelo IGRF</a:t>
              </a:r>
            </a:p>
          </p:txBody>
        </p:sp>
      </p:grpSp>
      <p:sp>
        <p:nvSpPr>
          <p:cNvPr id="10" name="Text Box 4">
            <a:extLst>
              <a:ext uri="{FF2B5EF4-FFF2-40B4-BE49-F238E27FC236}">
                <a16:creationId xmlns:a16="http://schemas.microsoft.com/office/drawing/2014/main" xmlns="" id="{5020AA37-35C9-4BA5-A85C-A5B6803988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9050"/>
            <a:ext cx="91440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>
                <a:srgbClr val="000000"/>
              </a:buClr>
            </a:pPr>
            <a:r>
              <a:rPr lang="es" sz="2800" b="0" i="0" u="none">
                <a:solidFill>
                  <a:schemeClr val="bg1"/>
                </a:solidFill>
                <a:latin typeface="Arial"/>
                <a:cs typeface="Arial"/>
              </a:rPr>
              <a:t>Magnetómetros Autónomos con correcciones IGRF.</a:t>
            </a:r>
            <a:endParaRPr lang="es" altLang="en-US" sz="28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>
            <a:extLst>
              <a:ext uri="{FF2B5EF4-FFF2-40B4-BE49-F238E27FC236}">
                <a16:creationId xmlns:a16="http://schemas.microsoft.com/office/drawing/2014/main" xmlns="" id="{3DBDC4B7-073A-43A5-85F8-478875BFBE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1196975"/>
            <a:ext cx="8723313" cy="4524375"/>
          </a:xfrm>
        </p:spPr>
        <p:txBody>
          <a:bodyPr/>
          <a:lstStyle/>
          <a:p>
            <a:pPr algn="l" rtl="0" eaLnBrk="1" hangingPunct="1">
              <a:lnSpc>
                <a:spcPct val="92000"/>
              </a:lnSpc>
            </a:pPr>
            <a:endParaRPr lang="es" altLang="en-US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lnSpc>
                <a:spcPct val="92000"/>
              </a:lnSpc>
            </a:pPr>
            <a:endParaRPr lang="es" altLang="en-US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lnSpc>
                <a:spcPct val="92000"/>
              </a:lnSpc>
            </a:pPr>
            <a:endParaRPr lang="es" altLang="en-US" sz="24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lnSpc>
                <a:spcPct val="92000"/>
              </a:lnSpc>
            </a:pPr>
            <a:endParaRPr lang="es" alt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lnSpc>
                <a:spcPct val="92000"/>
              </a:lnSpc>
            </a:pPr>
            <a:r>
              <a:rPr lang="es" sz="2400" b="0" i="0" u="none"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s" sz="1600" b="0" i="0" u="none">
                <a:latin typeface="Arial" panose="020B0604020202020204" pitchFamily="34" charset="0"/>
                <a:cs typeface="Arial" panose="020B0604020202020204" pitchFamily="34" charset="0"/>
              </a:rPr>
              <a:t>Datos basados en tierra pueden ser entrados en Formatos SHOM o IAGA</a:t>
            </a:r>
          </a:p>
          <a:p>
            <a:pPr algn="l" rtl="0" eaLnBrk="1" hangingPunct="1">
              <a:lnSpc>
                <a:spcPct val="92000"/>
              </a:lnSpc>
            </a:pPr>
            <a:endParaRPr lang="es" altLang="en-US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lnSpc>
                <a:spcPct val="92000"/>
              </a:lnSpc>
            </a:pPr>
            <a:r>
              <a:rPr lang="es" b="0" i="0" u="sng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Constante Estación</a:t>
            </a: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Promedio Datos Basados en Tierra – Promedio IGRF (Datos Basados en Tierra)</a:t>
            </a:r>
          </a:p>
        </p:txBody>
      </p:sp>
      <p:grpSp>
        <p:nvGrpSpPr>
          <p:cNvPr id="59395" name="Group 4">
            <a:extLst>
              <a:ext uri="{FF2B5EF4-FFF2-40B4-BE49-F238E27FC236}">
                <a16:creationId xmlns:a16="http://schemas.microsoft.com/office/drawing/2014/main" xmlns="" id="{4069952A-79C0-40E3-85BF-33873B712B5B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1989138"/>
            <a:ext cx="7920038" cy="576262"/>
            <a:chOff x="295" y="1661"/>
            <a:chExt cx="4807" cy="363"/>
          </a:xfrm>
        </p:grpSpPr>
        <p:sp>
          <p:nvSpPr>
            <p:cNvPr id="59397" name="AutoShape 5">
              <a:extLst>
                <a:ext uri="{FF2B5EF4-FFF2-40B4-BE49-F238E27FC236}">
                  <a16:creationId xmlns:a16="http://schemas.microsoft.com/office/drawing/2014/main" xmlns="" id="{7E225496-9EF2-49CC-B9CB-BF82DFC399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9" y="1797"/>
              <a:ext cx="681" cy="136"/>
            </a:xfrm>
            <a:prstGeom prst="rightArrow">
              <a:avLst>
                <a:gd name="adj1" fmla="val 50000"/>
                <a:gd name="adj2" fmla="val 125184"/>
              </a:avLst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 sz="1600"/>
            </a:p>
          </p:txBody>
        </p:sp>
        <p:sp>
          <p:nvSpPr>
            <p:cNvPr id="59398" name="AutoShape 6">
              <a:extLst>
                <a:ext uri="{FF2B5EF4-FFF2-40B4-BE49-F238E27FC236}">
                  <a16:creationId xmlns:a16="http://schemas.microsoft.com/office/drawing/2014/main" xmlns="" id="{E2B0DA4F-3A64-46FD-A9A2-341557F95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4" y="1797"/>
              <a:ext cx="544" cy="136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 sz="1600"/>
            </a:p>
          </p:txBody>
        </p:sp>
        <p:sp>
          <p:nvSpPr>
            <p:cNvPr id="59399" name="Rectangle 7">
              <a:extLst>
                <a:ext uri="{FF2B5EF4-FFF2-40B4-BE49-F238E27FC236}">
                  <a16:creationId xmlns:a16="http://schemas.microsoft.com/office/drawing/2014/main" xmlns="" id="{50A5A510-A558-4AB7-AA57-E514BBA3DF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3" y="1661"/>
              <a:ext cx="1179" cy="363"/>
            </a:xfrm>
            <a:prstGeom prst="rect">
              <a:avLst/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es" sz="1600" b="0" i="0" u="none"/>
                <a:t>IGRF en Tierra</a:t>
              </a:r>
            </a:p>
          </p:txBody>
        </p:sp>
        <p:sp>
          <p:nvSpPr>
            <p:cNvPr id="59400" name="Rectangle 8">
              <a:extLst>
                <a:ext uri="{FF2B5EF4-FFF2-40B4-BE49-F238E27FC236}">
                  <a16:creationId xmlns:a16="http://schemas.microsoft.com/office/drawing/2014/main" xmlns="" id="{49161343-E380-4A43-A493-B981CD0DAC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" y="1661"/>
              <a:ext cx="1179" cy="363"/>
            </a:xfrm>
            <a:prstGeom prst="rect">
              <a:avLst/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es" sz="1200" b="0" i="0" u="none"/>
                <a:t>DATOS Basados en Tierra*</a:t>
              </a:r>
            </a:p>
          </p:txBody>
        </p:sp>
        <p:sp>
          <p:nvSpPr>
            <p:cNvPr id="59401" name="AutoShape 9">
              <a:extLst>
                <a:ext uri="{FF2B5EF4-FFF2-40B4-BE49-F238E27FC236}">
                  <a16:creationId xmlns:a16="http://schemas.microsoft.com/office/drawing/2014/main" xmlns="" id="{E542FD0A-9297-40A2-BE3B-A5120F14B2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5" y="1661"/>
              <a:ext cx="998" cy="363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r>
                <a:rPr lang="es" sz="1600" b="0" i="0" u="none"/>
                <a:t>Modelo IGRF</a:t>
              </a:r>
            </a:p>
          </p:txBody>
        </p:sp>
      </p:grpSp>
      <p:sp>
        <p:nvSpPr>
          <p:cNvPr id="10" name="Text Box 4">
            <a:extLst>
              <a:ext uri="{FF2B5EF4-FFF2-40B4-BE49-F238E27FC236}">
                <a16:creationId xmlns:a16="http://schemas.microsoft.com/office/drawing/2014/main" xmlns="" id="{AD8F2FA6-2BD4-43A0-B710-3D667007C2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9050"/>
            <a:ext cx="91440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>
                <a:srgbClr val="000000"/>
              </a:buClr>
            </a:pPr>
            <a:r>
              <a:rPr lang="es" sz="2400" b="0" i="0" u="none" dirty="0">
                <a:solidFill>
                  <a:schemeClr val="bg1"/>
                </a:solidFill>
                <a:latin typeface="Arial"/>
                <a:cs typeface="Arial"/>
              </a:rPr>
              <a:t>Magnetómetros Basado en tierra con correcciones IGRF.</a:t>
            </a:r>
            <a:endParaRPr lang="es" altLang="en-US" sz="24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>
            <a:extLst>
              <a:ext uri="{FF2B5EF4-FFF2-40B4-BE49-F238E27FC236}">
                <a16:creationId xmlns:a16="http://schemas.microsoft.com/office/drawing/2014/main" xmlns="" id="{324072D3-357D-4201-9B7F-1F451FC3BE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316706" y="1718469"/>
            <a:ext cx="8650288" cy="4824413"/>
          </a:xfrm>
        </p:spPr>
        <p:txBody>
          <a:bodyPr rtlCol="0">
            <a:normAutofit/>
          </a:bodyPr>
          <a:lstStyle/>
          <a:p>
            <a:pPr algn="l" rtl="0" eaLnBrk="1" fontAlgn="auto" hangingPunct="1">
              <a:lnSpc>
                <a:spcPct val="82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es" sz="2000" b="0" i="0" u="sng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Componente Diurna:</a:t>
            </a:r>
            <a:r>
              <a:rPr lang="es" sz="2000" b="0" i="0" u="none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Oscilaciones del campo magnético de la tierra que:</a:t>
            </a:r>
          </a:p>
          <a:p>
            <a:pPr marL="342900" indent="-342900" algn="l" rtl="0" eaLnBrk="1" fontAlgn="auto" hangingPunct="1">
              <a:lnSpc>
                <a:spcPct val="82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Tiene un periodicidad de alrededor de un día</a:t>
            </a:r>
          </a:p>
          <a:p>
            <a:pPr marL="342900" indent="-342900" algn="l" rtl="0" eaLnBrk="1" fontAlgn="auto" hangingPunct="1">
              <a:lnSpc>
                <a:spcPct val="82000"/>
              </a:lnSpc>
              <a:spcBef>
                <a:spcPts val="0"/>
              </a:spcBef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Depende solamente del tiempo local y Latitud geográfica</a:t>
            </a: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 rtl="0" eaLnBrk="1" fontAlgn="auto" hangingPunct="1">
              <a:lnSpc>
                <a:spcPct val="82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es" sz="2000" b="0" i="0" u="sng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Anomalía Diurna</a:t>
            </a:r>
            <a:r>
              <a:rPr lang="es" sz="2000" b="0" i="0" u="none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</a:t>
            </a:r>
          </a:p>
          <a:p>
            <a:pPr algn="ctr" rtl="0" eaLnBrk="1" fontAlgn="auto" hangingPunct="1">
              <a:lnSpc>
                <a:spcPct val="82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Filtro Tierra*-(IGRF Tierra)+Constante Estación)</a:t>
            </a:r>
          </a:p>
          <a:p>
            <a:pPr algn="r" rtl="0" eaLnBrk="1" fontAlgn="auto" hangingPunct="1">
              <a:lnSpc>
                <a:spcPct val="82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</a:t>
            </a:r>
            <a:r>
              <a:rPr lang="es" sz="1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Filtro 5 horas</a:t>
            </a: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fontAlgn="auto" hangingPunct="1">
              <a:lnSpc>
                <a:spcPct val="82000"/>
              </a:lnSpc>
              <a:spcBef>
                <a:spcPts val="0"/>
              </a:spcBef>
              <a:buFont typeface="Arial"/>
              <a:buNone/>
              <a:defRPr/>
            </a:pP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fontAlgn="auto" hangingPunct="1">
              <a:lnSpc>
                <a:spcPct val="82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variación es </a:t>
            </a:r>
            <a:r>
              <a:rPr lang="es" sz="1800" b="0" i="0" u="sng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calculada con un desplazamiento de tiempo </a:t>
            </a: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 cuanto esta variacion no es simultanea. Depende de la diferencia de longitud entre el buque y la estación basada en tierra.</a:t>
            </a:r>
          </a:p>
          <a:p>
            <a:pPr algn="ctr" rtl="0" eaLnBrk="1" fontAlgn="auto" hangingPunct="1">
              <a:lnSpc>
                <a:spcPct val="82000"/>
              </a:lnSpc>
              <a:spcBef>
                <a:spcPts val="0"/>
              </a:spcBef>
              <a:buFont typeface="Arial"/>
              <a:buNone/>
              <a:defRPr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Delta t=240* |longitud (buque) - longitud (basado en tierra)|</a:t>
            </a:r>
          </a:p>
        </p:txBody>
      </p:sp>
      <p:sp>
        <p:nvSpPr>
          <p:cNvPr id="60419" name="Text Box 4">
            <a:extLst>
              <a:ext uri="{FF2B5EF4-FFF2-40B4-BE49-F238E27FC236}">
                <a16:creationId xmlns:a16="http://schemas.microsoft.com/office/drawing/2014/main" xmlns="" id="{58F967D8-9454-4714-9C82-0F0535FFC5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9050"/>
            <a:ext cx="91440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>
                <a:srgbClr val="000000"/>
              </a:buClr>
            </a:pPr>
            <a:r>
              <a:rPr lang="es" sz="2400" b="0" i="0" u="none" dirty="0">
                <a:solidFill>
                  <a:schemeClr val="bg1"/>
                </a:solidFill>
                <a:latin typeface="Arial"/>
                <a:ea typeface="+mj-ea"/>
                <a:cs typeface="Arial"/>
              </a:rPr>
              <a:t>Magnetómetros Basado en tierra con correcciones IGRF.</a:t>
            </a:r>
            <a:endParaRPr lang="es" altLang="en-US" sz="2400" dirty="0">
              <a:solidFill>
                <a:schemeClr val="bg1"/>
              </a:solidFill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2">
            <a:extLst>
              <a:ext uri="{FF2B5EF4-FFF2-40B4-BE49-F238E27FC236}">
                <a16:creationId xmlns:a16="http://schemas.microsoft.com/office/drawing/2014/main" xmlns="" id="{EBD1735E-F677-49EB-B94D-89154FFDD6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325" y="1163638"/>
            <a:ext cx="7750175" cy="3536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Title 1">
            <a:extLst>
              <a:ext uri="{FF2B5EF4-FFF2-40B4-BE49-F238E27FC236}">
                <a16:creationId xmlns:a16="http://schemas.microsoft.com/office/drawing/2014/main" xmlns="" id="{E6316F4F-4016-46DD-9EA6-60F16201DEBD}"/>
              </a:ext>
            </a:extLst>
          </p:cNvPr>
          <p:cNvSpPr txBox="1">
            <a:spLocks/>
          </p:cNvSpPr>
          <p:nvPr/>
        </p:nvSpPr>
        <p:spPr bwMode="auto">
          <a:xfrm>
            <a:off x="457200" y="274638"/>
            <a:ext cx="8307388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anchor="ctr"/>
          <a:lstStyle>
            <a:lvl1pPr defTabSz="457200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 defTabSz="457200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 defTabSz="457200">
              <a:spcAft>
                <a:spcPts val="400"/>
              </a:spcAft>
              <a:buFont typeface="Lucida Grande"/>
              <a:buChar char="-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 defTabSz="457200">
              <a:spcAft>
                <a:spcPts val="400"/>
              </a:spcAft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 defTabSz="457200"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57200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lnSpc>
                <a:spcPts val="2900"/>
              </a:lnSpc>
              <a:spcAft>
                <a:spcPct val="0"/>
              </a:spcAft>
              <a:buClrTx/>
              <a:buFontTx/>
              <a:buNone/>
            </a:pPr>
            <a:r>
              <a:rPr lang="es" sz="3600" b="0" i="0" u="none">
                <a:solidFill>
                  <a:schemeClr val="bg1"/>
                </a:solidFill>
              </a:rPr>
              <a:t>Descargando datos Intermagnet</a:t>
            </a:r>
          </a:p>
        </p:txBody>
      </p:sp>
      <p:sp>
        <p:nvSpPr>
          <p:cNvPr id="45060" name="TextBox 2">
            <a:extLst>
              <a:ext uri="{FF2B5EF4-FFF2-40B4-BE49-F238E27FC236}">
                <a16:creationId xmlns:a16="http://schemas.microsoft.com/office/drawing/2014/main" xmlns="" id="{E8521343-D3E4-48D3-BD31-B08F7F04F0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325" y="5516563"/>
            <a:ext cx="7019925" cy="951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lnSpc>
                <a:spcPct val="93000"/>
              </a:lnSpc>
              <a:buClr>
                <a:srgbClr val="000000"/>
              </a:buClr>
              <a:buSzPct val="100000"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http://intermagnet.org/data-donnee/download-eng.php</a:t>
            </a: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Seleccione la fecha de su levantamiento, seleccione la estación y descargue el archivo.</a:t>
            </a:r>
          </a:p>
        </p:txBody>
      </p:sp>
      <p:pic>
        <p:nvPicPr>
          <p:cNvPr id="150532" name="Picture 4">
            <a:extLst>
              <a:ext uri="{FF2B5EF4-FFF2-40B4-BE49-F238E27FC236}">
                <a16:creationId xmlns:a16="http://schemas.microsoft.com/office/drawing/2014/main" xmlns="" id="{78DCBD91-0320-4F02-90E6-EBD3B76A0B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3600" y="4437063"/>
            <a:ext cx="7677150" cy="876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3">
            <a:extLst>
              <a:ext uri="{FF2B5EF4-FFF2-40B4-BE49-F238E27FC236}">
                <a16:creationId xmlns:a16="http://schemas.microsoft.com/office/drawing/2014/main" xmlns="" id="{A800C948-5721-4906-A17F-26CA61F22931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238711" y="2109941"/>
            <a:ext cx="8515658" cy="4748059"/>
          </a:xfrm>
        </p:spPr>
        <p:txBody>
          <a:bodyPr/>
          <a:lstStyle/>
          <a:p>
            <a:pPr algn="l" rtl="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es" sz="2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Variación de campos magnéticos causados por actividad solar son </a:t>
            </a:r>
            <a:r>
              <a:rPr lang="es" sz="2400" b="0" i="0" u="sng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considerados simultaneos</a:t>
            </a:r>
            <a:r>
              <a:rPr lang="es" sz="2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el buque y la Base en Tierra.</a:t>
            </a:r>
            <a:endParaRPr lang="es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endParaRPr lang="es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rtl="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es" sz="2400" b="0" i="0" u="sng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Componente Agitación</a:t>
            </a:r>
            <a:r>
              <a:rPr lang="es" sz="2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= Datos basados en Tierra No Desplazados - Filtrados No desplazado * Datos Basados en Tierra</a:t>
            </a:r>
          </a:p>
          <a:p>
            <a:pPr algn="l" rtl="0" eaLnBrk="1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es" sz="2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</a:t>
            </a:r>
            <a:r>
              <a:rPr lang="es" sz="2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*</a:t>
            </a:r>
            <a:r>
              <a:rPr lang="es" sz="12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Filtro 5 horas</a:t>
            </a:r>
            <a:endParaRPr lang="es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443" name="Text Box 4">
            <a:extLst>
              <a:ext uri="{FF2B5EF4-FFF2-40B4-BE49-F238E27FC236}">
                <a16:creationId xmlns:a16="http://schemas.microsoft.com/office/drawing/2014/main" xmlns="" id="{A8198117-0944-4B15-8D10-007E29A41F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9050"/>
            <a:ext cx="899308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>
                <a:srgbClr val="000000"/>
              </a:buClr>
            </a:pPr>
            <a:r>
              <a:rPr lang="es" sz="2400" b="0" i="0" u="none" dirty="0">
                <a:solidFill>
                  <a:schemeClr val="bg1"/>
                </a:solidFill>
                <a:latin typeface="Arial"/>
                <a:ea typeface="+mj-ea"/>
                <a:cs typeface="Arial"/>
              </a:rPr>
              <a:t>Magnetómetros Basado en tierra con correcciones IGRF.</a:t>
            </a:r>
            <a:endParaRPr lang="es" altLang="en-US" sz="2400" dirty="0">
              <a:solidFill>
                <a:schemeClr val="bg1"/>
              </a:solidFill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5">
            <a:extLst>
              <a:ext uri="{FF2B5EF4-FFF2-40B4-BE49-F238E27FC236}">
                <a16:creationId xmlns:a16="http://schemas.microsoft.com/office/drawing/2014/main" xmlns="" id="{CFDE790B-DDB3-432C-B0A8-278CB4267E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44463"/>
            <a:ext cx="5988050" cy="84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3600" b="0" i="0" u="none">
                <a:solidFill>
                  <a:schemeClr val="bg1"/>
                </a:solidFill>
              </a:rPr>
              <a:t>Edición Magnetometría</a:t>
            </a:r>
            <a:endParaRPr lang="es" altLang="en-US" sz="4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25204"/>
            <a:ext cx="8259433" cy="447816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extBox 2"/>
          <p:cNvSpPr txBox="1"/>
          <p:nvPr/>
        </p:nvSpPr>
        <p:spPr bwMode="auto">
          <a:xfrm>
            <a:off x="1074928" y="5907342"/>
            <a:ext cx="6757276" cy="398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Nuevo Interfaz es diseñado alrededor de los datos de Magnetometría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ED4BD92-617C-4E18-8457-FD00596673C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1438"/>
          <a:stretch/>
        </p:blipFill>
        <p:spPr>
          <a:xfrm>
            <a:off x="321469" y="1125208"/>
            <a:ext cx="7701073" cy="2776992"/>
          </a:xfrm>
          <a:prstGeom prst="rect">
            <a:avLst/>
          </a:prstGeom>
        </p:spPr>
      </p:pic>
      <p:sp>
        <p:nvSpPr>
          <p:cNvPr id="66563" name="Rectangle 2">
            <a:extLst>
              <a:ext uri="{FF2B5EF4-FFF2-40B4-BE49-F238E27FC236}">
                <a16:creationId xmlns:a16="http://schemas.microsoft.com/office/drawing/2014/main" xmlns="" id="{9FEE3479-E1A4-4F79-8657-1C14F5265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" y="4076700"/>
            <a:ext cx="8972550" cy="1875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5000" rIns="90000" bIns="45000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18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Con Estación de Referencia Basada en Tierra: y correcciones IGFR</a:t>
            </a:r>
          </a:p>
          <a:p>
            <a:pPr marL="285750" indent="-285750" algn="l" rtl="0" eaLnBrk="1" hangingPunct="1"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Estación de referencia puede ser proporcionada por el usuario o una estación IAGA</a:t>
            </a:r>
          </a:p>
          <a:p>
            <a:pPr marL="285750" indent="-285750" algn="l" rtl="0" eaLnBrk="1" hangingPunct="1"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Valores IGRF separados pueden ser calculados para tanto la embarcación como mediciones basadas en tierra.</a:t>
            </a:r>
          </a:p>
          <a:p>
            <a:pPr marL="285750" indent="-285750" algn="l" rtl="0" eaLnBrk="1" hangingPunct="1"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Filtro 5 horas es aplicado a Datos Basados en Tierra</a:t>
            </a:r>
          </a:p>
          <a:p>
            <a:pPr marL="285750" indent="-285750" algn="l" rtl="0" eaLnBrk="1" hangingPunct="1"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es" sz="1400" b="0" i="0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Desplazamiento Tiempo</a:t>
            </a: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es calculado y aplicado a </a:t>
            </a:r>
            <a:r>
              <a:rPr lang="es" sz="1400" b="0" i="0" u="sng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00"/>
                </a:highlight>
              </a:rPr>
              <a:t>Componente Diurna</a:t>
            </a: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FFFF00"/>
                </a:highlight>
              </a:rPr>
              <a:t>.</a:t>
            </a:r>
            <a:endParaRPr lang="es" altLang="en-US" sz="1400" dirty="0">
              <a:solidFill>
                <a:schemeClr val="tx1">
                  <a:lumMod val="65000"/>
                  <a:lumOff val="35000"/>
                </a:schemeClr>
              </a:solidFill>
              <a:highlight>
                <a:srgbClr val="FFFF00"/>
              </a:highlight>
            </a:endParaRPr>
          </a:p>
          <a:p>
            <a:pPr marL="285750" indent="-285750" algn="l" rtl="0" eaLnBrk="1" hangingPunct="1"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es" sz="1400" b="0" i="0" u="sng" dirty="0">
                <a:solidFill>
                  <a:schemeClr val="tx1">
                    <a:lumMod val="65000"/>
                    <a:lumOff val="35000"/>
                  </a:schemeClr>
                </a:solidFill>
              </a:rPr>
              <a:t>Valor no desplazado</a:t>
            </a: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son aplicados a </a:t>
            </a:r>
            <a:r>
              <a:rPr lang="es" sz="1400" b="0" i="0" u="sng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00FF00"/>
                </a:highlight>
              </a:rPr>
              <a:t>Componente Agitación</a:t>
            </a: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ighlight>
                  <a:srgbClr val="00FF00"/>
                </a:highlight>
              </a:rPr>
              <a:t>.</a:t>
            </a:r>
            <a:endParaRPr lang="es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 algn="l" rtl="0" eaLnBrk="1" hangingPunct="1">
              <a:spcAft>
                <a:spcPct val="0"/>
              </a:spcAft>
              <a:buClrTx/>
              <a:buSzPct val="100000"/>
              <a:buFont typeface="Arial" panose="020B0604020202020204" pitchFamily="34" charset="0"/>
              <a:buChar char="•"/>
            </a:pPr>
            <a:r>
              <a:rPr lang="es" sz="14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Datos Basados en Tierra y resultados de cálculos pueden ser mostrados en color</a:t>
            </a:r>
          </a:p>
        </p:txBody>
      </p:sp>
      <p:pic>
        <p:nvPicPr>
          <p:cNvPr id="66564" name="Picture 6">
            <a:extLst>
              <a:ext uri="{FF2B5EF4-FFF2-40B4-BE49-F238E27FC236}">
                <a16:creationId xmlns:a16="http://schemas.microsoft.com/office/drawing/2014/main" xmlns="" id="{C3839D6C-DCF0-4077-A202-7A4FE6173E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97737" y="6013450"/>
            <a:ext cx="1419225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10">
            <a:extLst>
              <a:ext uri="{FF2B5EF4-FFF2-40B4-BE49-F238E27FC236}">
                <a16:creationId xmlns:a16="http://schemas.microsoft.com/office/drawing/2014/main" xmlns="" id="{FCEC73D2-7A1C-4277-9F2D-B6D78E3B42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8778" y="2555845"/>
            <a:ext cx="1933575" cy="1019175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 Box 4">
            <a:extLst>
              <a:ext uri="{FF2B5EF4-FFF2-40B4-BE49-F238E27FC236}">
                <a16:creationId xmlns:a16="http://schemas.microsoft.com/office/drawing/2014/main" xmlns="" id="{1FE1A17D-37B2-407C-9FB8-0DB021431D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031" y="14288"/>
            <a:ext cx="91440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>
                <a:srgbClr val="000000"/>
              </a:buClr>
            </a:pPr>
            <a:r>
              <a:rPr lang="es" sz="2800" b="0" i="0" u="none">
                <a:solidFill>
                  <a:schemeClr val="bg1"/>
                </a:solidFill>
                <a:latin typeface="Arial"/>
                <a:ea typeface="+mj-ea"/>
                <a:cs typeface="Arial"/>
              </a:rPr>
              <a:t>Hoja de cálculo</a:t>
            </a:r>
            <a:endParaRPr lang="es" altLang="en-US" sz="2800" dirty="0">
              <a:solidFill>
                <a:schemeClr val="bg1"/>
              </a:solidFill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EE8BFA58-579F-446E-8A2A-AD45D6E1BC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6479"/>
          <a:stretch/>
        </p:blipFill>
        <p:spPr>
          <a:xfrm>
            <a:off x="4530832" y="2066698"/>
            <a:ext cx="4162425" cy="303177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31C141A-E54F-4EAD-B1E4-AB90810EC61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-3117" b="43235"/>
          <a:stretch/>
        </p:blipFill>
        <p:spPr>
          <a:xfrm>
            <a:off x="257553" y="1921453"/>
            <a:ext cx="4162425" cy="317702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4515" name="Rectangle 3">
            <a:extLst>
              <a:ext uri="{FF2B5EF4-FFF2-40B4-BE49-F238E27FC236}">
                <a16:creationId xmlns:a16="http://schemas.microsoft.com/office/drawing/2014/main" xmlns="" id="{0DDB8750-6A7D-49E5-B883-53CF9D238B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066" y="5308510"/>
            <a:ext cx="3889375" cy="891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Modo Autónomo:</a:t>
            </a:r>
            <a:endParaRPr lang="es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285750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Sin correcciones IGRF</a:t>
            </a:r>
          </a:p>
          <a:p>
            <a:pPr marL="285750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Sin Magnetómetro basado en tierra</a:t>
            </a:r>
            <a:endParaRPr lang="es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64516" name="Rectangle 5">
            <a:extLst>
              <a:ext uri="{FF2B5EF4-FFF2-40B4-BE49-F238E27FC236}">
                <a16:creationId xmlns:a16="http://schemas.microsoft.com/office/drawing/2014/main" xmlns="" id="{D724F27D-42CB-4DC7-89FC-005104CC53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4434" y="5165133"/>
            <a:ext cx="3825875" cy="119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Modo Autónomo con Correcciones IGRF:</a:t>
            </a:r>
          </a:p>
          <a:p>
            <a:pPr marL="285750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Correcciones IGRF</a:t>
            </a:r>
          </a:p>
          <a:p>
            <a:pPr marL="285750" indent="-285750" algn="l" rtl="0" eaLnBrk="1" hangingPunct="1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Sin Magnetómetro basado en tierra</a:t>
            </a:r>
            <a:endParaRPr lang="es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64517" name="Picture 11">
            <a:extLst>
              <a:ext uri="{FF2B5EF4-FFF2-40B4-BE49-F238E27FC236}">
                <a16:creationId xmlns:a16="http://schemas.microsoft.com/office/drawing/2014/main" xmlns="" id="{8D9DB2FF-4B7E-4C78-B028-F4FF3CF548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984" y="1264147"/>
            <a:ext cx="2447925" cy="1562100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518" name="Picture 12">
            <a:extLst>
              <a:ext uri="{FF2B5EF4-FFF2-40B4-BE49-F238E27FC236}">
                <a16:creationId xmlns:a16="http://schemas.microsoft.com/office/drawing/2014/main" xmlns="" id="{FC5314A0-01E2-4880-AE6D-B61B125741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9978" y="1243013"/>
            <a:ext cx="2419350" cy="160972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F03B4605-38F6-400E-B1D0-BF9D6DCB3D86}"/>
              </a:ext>
            </a:extLst>
          </p:cNvPr>
          <p:cNvSpPr/>
          <p:nvPr/>
        </p:nvSpPr>
        <p:spPr>
          <a:xfrm>
            <a:off x="3321824" y="3079174"/>
            <a:ext cx="763588" cy="23668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814E750E-A7EA-424E-AE0D-8743EAD0AAAB}"/>
              </a:ext>
            </a:extLst>
          </p:cNvPr>
          <p:cNvSpPr/>
          <p:nvPr/>
        </p:nvSpPr>
        <p:spPr>
          <a:xfrm>
            <a:off x="7817390" y="2874676"/>
            <a:ext cx="503237" cy="2159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endParaRPr lang="e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4523" name="TextBox 2">
            <a:extLst>
              <a:ext uri="{FF2B5EF4-FFF2-40B4-BE49-F238E27FC236}">
                <a16:creationId xmlns:a16="http://schemas.microsoft.com/office/drawing/2014/main" xmlns="" id="{383B49BB-E1B5-428B-9CB3-243004FE83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0910" y="1492034"/>
            <a:ext cx="2347630" cy="349968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b="0" i="0" u="none" dirty="0">
                <a:solidFill>
                  <a:srgbClr val="FF0000"/>
                </a:solidFill>
              </a:rPr>
              <a:t>Valores son grandes.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xmlns="" id="{FEE4BF1D-A6A1-49DF-B882-213CE42381BC}"/>
              </a:ext>
            </a:extLst>
          </p:cNvPr>
          <p:cNvCxnSpPr>
            <a:cxnSpLocks/>
            <a:stCxn id="2" idx="0"/>
            <a:endCxn id="64523" idx="2"/>
          </p:cNvCxnSpPr>
          <p:nvPr/>
        </p:nvCxnSpPr>
        <p:spPr>
          <a:xfrm flipH="1" flipV="1">
            <a:off x="3484725" y="1842002"/>
            <a:ext cx="218893" cy="123717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4525" name="TextBox 13">
            <a:extLst>
              <a:ext uri="{FF2B5EF4-FFF2-40B4-BE49-F238E27FC236}">
                <a16:creationId xmlns:a16="http://schemas.microsoft.com/office/drawing/2014/main" xmlns="" id="{E5C3CFDD-9DC6-40B1-8ED0-2825A3CC3F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1353" y="1455738"/>
            <a:ext cx="2527167" cy="349968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b="0" i="0" u="none">
                <a:solidFill>
                  <a:srgbClr val="FF0000"/>
                </a:solidFill>
              </a:rPr>
              <a:t>Valores son pequeños.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xmlns="" id="{33FFC2C9-9D75-4927-876C-1311C0F137FC}"/>
              </a:ext>
            </a:extLst>
          </p:cNvPr>
          <p:cNvCxnSpPr>
            <a:stCxn id="10" idx="0"/>
            <a:endCxn id="64525" idx="2"/>
          </p:cNvCxnSpPr>
          <p:nvPr/>
        </p:nvCxnSpPr>
        <p:spPr>
          <a:xfrm flipH="1" flipV="1">
            <a:off x="7794937" y="1805706"/>
            <a:ext cx="274072" cy="106897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 Box 4">
            <a:extLst>
              <a:ext uri="{FF2B5EF4-FFF2-40B4-BE49-F238E27FC236}">
                <a16:creationId xmlns:a16="http://schemas.microsoft.com/office/drawing/2014/main" xmlns="" id="{468CCB44-DCF3-45B0-86E8-49FD773BC1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066" y="21432"/>
            <a:ext cx="91440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>
                <a:srgbClr val="000000"/>
              </a:buClr>
            </a:pPr>
            <a:r>
              <a:rPr lang="es" sz="2800" b="0" i="0" u="none">
                <a:solidFill>
                  <a:schemeClr val="bg1"/>
                </a:solidFill>
                <a:latin typeface="Arial"/>
                <a:ea typeface="+mj-ea"/>
                <a:cs typeface="Arial"/>
              </a:rPr>
              <a:t>Hoja de cálculo</a:t>
            </a:r>
            <a:endParaRPr lang="es" altLang="en-US" sz="2800" dirty="0">
              <a:solidFill>
                <a:schemeClr val="bg1"/>
              </a:solidFill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5E0899B8-25CB-4E8C-8F62-B06EA52093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145" y="1786733"/>
            <a:ext cx="8285018" cy="3548898"/>
          </a:xfrm>
          <a:prstGeom prst="rect">
            <a:avLst/>
          </a:prstGeom>
        </p:spPr>
      </p:pic>
      <p:sp>
        <p:nvSpPr>
          <p:cNvPr id="68610" name="Rectangle 3">
            <a:extLst>
              <a:ext uri="{FF2B5EF4-FFF2-40B4-BE49-F238E27FC236}">
                <a16:creationId xmlns:a16="http://schemas.microsoft.com/office/drawing/2014/main" xmlns="" id="{2F084092-FEC6-4BC1-9F98-F93B464A25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825" y="4076700"/>
            <a:ext cx="8610600" cy="36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FFFFFF"/>
              </a:buClr>
              <a:buSzPct val="45000"/>
              <a:buFont typeface="Wingdings" panose="05000000000000000000" pitchFamily="2" charset="2"/>
              <a:buNone/>
            </a:pPr>
            <a:endParaRPr lang="es" altLang="en-US" sz="1800" b="1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68612" name="Text Box 10">
            <a:extLst>
              <a:ext uri="{FF2B5EF4-FFF2-40B4-BE49-F238E27FC236}">
                <a16:creationId xmlns:a16="http://schemas.microsoft.com/office/drawing/2014/main" xmlns="" id="{FD20E38A-8FBF-407C-80E5-1BE107A748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375" y="5394369"/>
            <a:ext cx="5284788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4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Mostrar Información recomendada</a:t>
            </a:r>
          </a:p>
        </p:txBody>
      </p:sp>
      <p:pic>
        <p:nvPicPr>
          <p:cNvPr id="68613" name="Picture 11">
            <a:extLst>
              <a:ext uri="{FF2B5EF4-FFF2-40B4-BE49-F238E27FC236}">
                <a16:creationId xmlns:a16="http://schemas.microsoft.com/office/drawing/2014/main" xmlns="" id="{5FDD7990-193C-4E1A-8A18-BFAD90EF6F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8582" y="6100128"/>
            <a:ext cx="19621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4" name="Line 12">
            <a:extLst>
              <a:ext uri="{FF2B5EF4-FFF2-40B4-BE49-F238E27FC236}">
                <a16:creationId xmlns:a16="http://schemas.microsoft.com/office/drawing/2014/main" xmlns="" id="{2647715D-586C-4FC6-A939-45E64340A39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468582" y="5237018"/>
            <a:ext cx="979054" cy="909826"/>
          </a:xfrm>
          <a:prstGeom prst="line">
            <a:avLst/>
          </a:prstGeom>
          <a:noFill/>
          <a:ln w="79375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s"/>
          </a:p>
        </p:txBody>
      </p:sp>
      <p:pic>
        <p:nvPicPr>
          <p:cNvPr id="24585" name="Picture 15">
            <a:extLst>
              <a:ext uri="{FF2B5EF4-FFF2-40B4-BE49-F238E27FC236}">
                <a16:creationId xmlns:a16="http://schemas.microsoft.com/office/drawing/2014/main" xmlns="" id="{7D38AA21-3589-469B-AA7D-736AEF14EB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3169" y="1277145"/>
            <a:ext cx="1933575" cy="1019175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4">
            <a:extLst>
              <a:ext uri="{FF2B5EF4-FFF2-40B4-BE49-F238E27FC236}">
                <a16:creationId xmlns:a16="http://schemas.microsoft.com/office/drawing/2014/main" xmlns="" id="{1CB43B44-5FB7-41C1-AE7A-C55602FE43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588" y="-5555"/>
            <a:ext cx="91440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Aft>
                <a:spcPct val="0"/>
              </a:spcAft>
              <a:buClr>
                <a:srgbClr val="000000"/>
              </a:buClr>
            </a:pPr>
            <a:r>
              <a:rPr lang="es" sz="2800" b="0" i="0" u="none">
                <a:solidFill>
                  <a:schemeClr val="bg1"/>
                </a:solidFill>
                <a:latin typeface="Arial"/>
                <a:ea typeface="+mj-ea"/>
                <a:cs typeface="Arial"/>
              </a:rPr>
              <a:t>Hoja de cálculo</a:t>
            </a:r>
            <a:endParaRPr lang="es" altLang="en-US" sz="2800" dirty="0">
              <a:solidFill>
                <a:schemeClr val="bg1"/>
              </a:solidFill>
              <a:latin typeface="Arial"/>
              <a:ea typeface="+mj-ea"/>
              <a:cs typeface="Arial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1">
            <a:extLst>
              <a:ext uri="{FF2B5EF4-FFF2-40B4-BE49-F238E27FC236}">
                <a16:creationId xmlns:a16="http://schemas.microsoft.com/office/drawing/2014/main" xmlns="" id="{5F083B3F-7661-443F-B2C9-DEC816C757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219075"/>
            <a:ext cx="7510462" cy="90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3600" b="0" i="0" u="none">
                <a:solidFill>
                  <a:schemeClr val="bg1"/>
                </a:solidFill>
              </a:rPr>
              <a:t>Ventana LEVANTAMIENTO</a:t>
            </a:r>
          </a:p>
        </p:txBody>
      </p:sp>
      <p:sp>
        <p:nvSpPr>
          <p:cNvPr id="70661" name="Rectangle 4">
            <a:extLst>
              <a:ext uri="{FF2B5EF4-FFF2-40B4-BE49-F238E27FC236}">
                <a16:creationId xmlns:a16="http://schemas.microsoft.com/office/drawing/2014/main" xmlns="" id="{11617F45-DAFC-4A73-BC90-153BE3772F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1891" y="2137065"/>
            <a:ext cx="3325207" cy="2583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5000" rIns="90000" bIns="45000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285750" indent="-285750" algn="l" rtl="0"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Font typeface="Arial" panose="020B0604020202020204" pitchFamily="34" charset="0"/>
              <a:buChar char="•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Muestra líneas de traqueo y cartas de fondo
Un marcador indica su posición actual
Use esto para correlacionar anomalias con características en las cartas
Todas las cartas mostradas en la ventana ppal aparecerán aqui.</a:t>
            </a:r>
            <a:endParaRPr lang="es" altLang="en-US" sz="1800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3B04AD9-56B3-475B-8065-3F52B51C7D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0693"/>
          <a:stretch/>
        </p:blipFill>
        <p:spPr>
          <a:xfrm>
            <a:off x="410340" y="1481060"/>
            <a:ext cx="4955987" cy="417297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5D74A09-2799-4828-BDD7-5CAE2CACCF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038" y="1522002"/>
            <a:ext cx="8081818" cy="4731399"/>
          </a:xfrm>
          <a:prstGeom prst="rect">
            <a:avLst/>
          </a:prstGeom>
        </p:spPr>
      </p:pic>
      <p:sp>
        <p:nvSpPr>
          <p:cNvPr id="72708" name="Text Box 3">
            <a:extLst>
              <a:ext uri="{FF2B5EF4-FFF2-40B4-BE49-F238E27FC236}">
                <a16:creationId xmlns:a16="http://schemas.microsoft.com/office/drawing/2014/main" xmlns="" id="{DB515652-6DCB-483A-A8FE-AF648CE8E6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038" y="188913"/>
            <a:ext cx="7510462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3600" b="0" i="0" u="none" dirty="0">
                <a:solidFill>
                  <a:schemeClr val="bg1"/>
                </a:solidFill>
              </a:rPr>
              <a:t>Ventana </a:t>
            </a:r>
            <a:r>
              <a:rPr lang="es" sz="3600" b="0" i="0" u="none" dirty="0" smtClean="0">
                <a:solidFill>
                  <a:schemeClr val="bg1"/>
                </a:solidFill>
              </a:rPr>
              <a:t>Perfil </a:t>
            </a:r>
            <a:r>
              <a:rPr lang="es" sz="2400" b="0" i="0" u="none" dirty="0" smtClean="0">
                <a:solidFill>
                  <a:schemeClr val="bg1"/>
                </a:solidFill>
              </a:rPr>
              <a:t>Corrección </a:t>
            </a:r>
            <a:r>
              <a:rPr lang="es" sz="2400" b="0" i="0" u="none" dirty="0">
                <a:solidFill>
                  <a:schemeClr val="bg1"/>
                </a:solidFill>
              </a:rPr>
              <a:t>IGRF</a:t>
            </a:r>
          </a:p>
        </p:txBody>
      </p:sp>
      <p:sp>
        <p:nvSpPr>
          <p:cNvPr id="72709" name="Rectangle 5">
            <a:extLst>
              <a:ext uri="{FF2B5EF4-FFF2-40B4-BE49-F238E27FC236}">
                <a16:creationId xmlns:a16="http://schemas.microsoft.com/office/drawing/2014/main" xmlns="" id="{843C1C6C-5028-4A45-A837-5F5F847685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6892" y="2835275"/>
            <a:ext cx="14478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1800" b="0" i="0" u="none">
                <a:solidFill>
                  <a:schemeClr val="bg1"/>
                </a:solidFill>
                <a:latin typeface="Calibri" panose="020F0502020204030204" pitchFamily="34" charset="0"/>
              </a:rPr>
              <a:t>Traqueo</a:t>
            </a:r>
            <a:endParaRPr lang="es" altLang="en-US" sz="18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es" altLang="en-US" sz="18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endParaRPr lang="es" altLang="en-US" sz="18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1800" b="0" i="0" u="none">
                <a:solidFill>
                  <a:schemeClr val="bg1"/>
                </a:solidFill>
                <a:latin typeface="Calibri" panose="020F0502020204030204" pitchFamily="34" charset="0"/>
              </a:rPr>
              <a:t>Gamma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1">
            <a:extLst>
              <a:ext uri="{FF2B5EF4-FFF2-40B4-BE49-F238E27FC236}">
                <a16:creationId xmlns:a16="http://schemas.microsoft.com/office/drawing/2014/main" xmlns="" id="{77C4D250-20E6-4837-8F78-AE2CFF3D1C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5732463"/>
            <a:ext cx="8763000" cy="765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Permite la edición de picos de Valores Gamma, Anomalía Bruta (azul) y/o Anomalía Total (roja)</a:t>
            </a:r>
          </a:p>
        </p:txBody>
      </p:sp>
      <p:sp>
        <p:nvSpPr>
          <p:cNvPr id="74755" name="Text Box 2">
            <a:extLst>
              <a:ext uri="{FF2B5EF4-FFF2-40B4-BE49-F238E27FC236}">
                <a16:creationId xmlns:a16="http://schemas.microsoft.com/office/drawing/2014/main" xmlns="" id="{696F3B90-10EE-46DC-8113-960F5AA412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562" y="0"/>
            <a:ext cx="9166225" cy="992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3600" b="0" i="0" u="none">
                <a:solidFill>
                  <a:schemeClr val="bg1"/>
                </a:solidFill>
              </a:rPr>
              <a:t>Ventana Perfil - </a:t>
            </a:r>
          </a:p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2400" b="0" i="0" u="none">
                <a:solidFill>
                  <a:schemeClr val="bg1"/>
                </a:solidFill>
              </a:rPr>
              <a:t>Con Magnetómetro Basado en Tierra aplicado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F98B225C-4206-435F-B9D1-8DC3D7B4AC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162" y="1217622"/>
            <a:ext cx="7536873" cy="4422756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xmlns="" id="{DB2877A3-29BB-410E-9514-7CB3D7D3D75E}"/>
              </a:ext>
            </a:extLst>
          </p:cNvPr>
          <p:cNvSpPr/>
          <p:nvPr/>
        </p:nvSpPr>
        <p:spPr>
          <a:xfrm>
            <a:off x="309562" y="3029527"/>
            <a:ext cx="1177493" cy="52647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>
            <a:extLst>
              <a:ext uri="{FF2B5EF4-FFF2-40B4-BE49-F238E27FC236}">
                <a16:creationId xmlns:a16="http://schemas.microsoft.com/office/drawing/2014/main" xmlns="" id="{131CE9D9-6F47-45A6-93C6-939F60EC6345}"/>
              </a:ext>
            </a:extLst>
          </p:cNvPr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algn="l" rtl="0"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es" altLang="en-US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es" altLang="en-US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es" altLang="en-US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es" altLang="en-US">
              <a:solidFill>
                <a:schemeClr val="hlin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750" name="Picture 34">
            <a:extLst>
              <a:ext uri="{FF2B5EF4-FFF2-40B4-BE49-F238E27FC236}">
                <a16:creationId xmlns:a16="http://schemas.microsoft.com/office/drawing/2014/main" xmlns="" id="{A1C8A7A2-4B79-4FDB-B1F0-348A10E69281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4438" y="2565400"/>
            <a:ext cx="3743325" cy="3052763"/>
          </a:xfr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0900" name="Text Box 3">
            <a:extLst>
              <a:ext uri="{FF2B5EF4-FFF2-40B4-BE49-F238E27FC236}">
                <a16:creationId xmlns:a16="http://schemas.microsoft.com/office/drawing/2014/main" xmlns="" id="{149D1163-452B-47D6-83F2-52C9235DD8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756" y="237332"/>
            <a:ext cx="8808244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3200" b="0" i="0" u="none" dirty="0">
                <a:solidFill>
                  <a:schemeClr val="bg1"/>
                </a:solidFill>
              </a:rPr>
              <a:t>EDITOR MAG – Extensión Editado por Defecto</a:t>
            </a:r>
          </a:p>
        </p:txBody>
      </p:sp>
      <p:grpSp>
        <p:nvGrpSpPr>
          <p:cNvPr id="80901" name="Group 18">
            <a:extLst>
              <a:ext uri="{FF2B5EF4-FFF2-40B4-BE49-F238E27FC236}">
                <a16:creationId xmlns:a16="http://schemas.microsoft.com/office/drawing/2014/main" xmlns="" id="{483BF355-29E0-4A11-9475-CF616CE914CF}"/>
              </a:ext>
            </a:extLst>
          </p:cNvPr>
          <p:cNvGrpSpPr>
            <a:grpSpLocks/>
          </p:cNvGrpSpPr>
          <p:nvPr/>
        </p:nvGrpSpPr>
        <p:grpSpPr bwMode="auto">
          <a:xfrm>
            <a:off x="468313" y="1484313"/>
            <a:ext cx="7631112" cy="576262"/>
            <a:chOff x="295" y="1661"/>
            <a:chExt cx="4807" cy="363"/>
          </a:xfrm>
        </p:grpSpPr>
        <p:sp>
          <p:nvSpPr>
            <p:cNvPr id="80902" name="AutoShape 19">
              <a:extLst>
                <a:ext uri="{FF2B5EF4-FFF2-40B4-BE49-F238E27FC236}">
                  <a16:creationId xmlns:a16="http://schemas.microsoft.com/office/drawing/2014/main" xmlns="" id="{888A1572-49C5-4953-A9CF-BC28F067D3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9" y="1797"/>
              <a:ext cx="681" cy="136"/>
            </a:xfrm>
            <a:prstGeom prst="rightArrow">
              <a:avLst>
                <a:gd name="adj1" fmla="val 50000"/>
                <a:gd name="adj2" fmla="val 125184"/>
              </a:avLst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  <p:sp>
          <p:nvSpPr>
            <p:cNvPr id="80903" name="AutoShape 20">
              <a:extLst>
                <a:ext uri="{FF2B5EF4-FFF2-40B4-BE49-F238E27FC236}">
                  <a16:creationId xmlns:a16="http://schemas.microsoft.com/office/drawing/2014/main" xmlns="" id="{9793896C-3BAA-4FDC-AAB1-264D612268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4" y="1797"/>
              <a:ext cx="544" cy="136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 rtl="0" eaLnBrk="1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s" altLang="en-US"/>
            </a:p>
          </p:txBody>
        </p:sp>
        <p:sp>
          <p:nvSpPr>
            <p:cNvPr id="80904" name="Rectangle 21">
              <a:extLst>
                <a:ext uri="{FF2B5EF4-FFF2-40B4-BE49-F238E27FC236}">
                  <a16:creationId xmlns:a16="http://schemas.microsoft.com/office/drawing/2014/main" xmlns="" id="{5EBD8945-5954-4E0C-9DBB-6E3EB0F43E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3" y="1661"/>
              <a:ext cx="1179" cy="363"/>
            </a:xfrm>
            <a:prstGeom prst="rect">
              <a:avLst/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Aft>
                  <a:spcPts val="600"/>
                </a:spcAft>
                <a:buClr>
                  <a:schemeClr val="bg2"/>
                </a:buClr>
                <a:buFont typeface="Arial" panose="020B0604020202020204" pitchFamily="34" charset="0"/>
                <a:defRPr sz="2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136525" indent="-136525">
                <a:spcAft>
                  <a:spcPts val="4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273050" indent="-136525">
                <a:spcAft>
                  <a:spcPts val="400"/>
                </a:spcAft>
                <a:buFont typeface="Lucida Grande"/>
                <a:buChar char="-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411163" indent="-136525">
                <a:spcAft>
                  <a:spcPts val="4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547688" indent="-136525"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10048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14620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9192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23764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defTabSz="914400" rtl="0" eaLnBrk="1">
                <a:lnSpc>
                  <a:spcPct val="93000"/>
                </a:lnSpc>
                <a:spcAft>
                  <a:spcPct val="0"/>
                </a:spcAft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s" sz="1800" b="0" i="0" u="none"/>
                <a:t>*.MAG</a:t>
              </a:r>
            </a:p>
          </p:txBody>
        </p:sp>
        <p:sp>
          <p:nvSpPr>
            <p:cNvPr id="80905" name="Rectangle 22">
              <a:extLst>
                <a:ext uri="{FF2B5EF4-FFF2-40B4-BE49-F238E27FC236}">
                  <a16:creationId xmlns:a16="http://schemas.microsoft.com/office/drawing/2014/main" xmlns="" id="{612046CE-60AD-452C-A3CC-6E10F37BC2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" y="1661"/>
              <a:ext cx="1179" cy="363"/>
            </a:xfrm>
            <a:prstGeom prst="rect">
              <a:avLst/>
            </a:prstGeom>
            <a:solidFill>
              <a:srgbClr val="00B8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Aft>
                  <a:spcPts val="600"/>
                </a:spcAft>
                <a:buClr>
                  <a:schemeClr val="bg2"/>
                </a:buClr>
                <a:buFont typeface="Arial" panose="020B0604020202020204" pitchFamily="34" charset="0"/>
                <a:defRPr sz="2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136525" indent="-136525">
                <a:spcAft>
                  <a:spcPts val="4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273050" indent="-136525">
                <a:spcAft>
                  <a:spcPts val="400"/>
                </a:spcAft>
                <a:buFont typeface="Lucida Grande"/>
                <a:buChar char="-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411163" indent="-136525">
                <a:spcAft>
                  <a:spcPts val="4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547688" indent="-136525"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10048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14620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9192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23764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defTabSz="914400" rtl="0" eaLnBrk="1">
                <a:lnSpc>
                  <a:spcPct val="93000"/>
                </a:lnSpc>
                <a:spcAft>
                  <a:spcPct val="0"/>
                </a:spcAft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s" sz="1800" b="0" i="0" u="none"/>
                <a:t>*.RAW</a:t>
              </a:r>
            </a:p>
          </p:txBody>
        </p:sp>
        <p:sp>
          <p:nvSpPr>
            <p:cNvPr id="80906" name="AutoShape 23">
              <a:extLst>
                <a:ext uri="{FF2B5EF4-FFF2-40B4-BE49-F238E27FC236}">
                  <a16:creationId xmlns:a16="http://schemas.microsoft.com/office/drawing/2014/main" xmlns="" id="{7D6D7E73-14CF-453F-9C76-CD439451F3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5" y="1661"/>
              <a:ext cx="998" cy="363"/>
            </a:xfrm>
            <a:prstGeom prst="roundRect">
              <a:avLst>
                <a:gd name="adj" fmla="val 16667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Aft>
                  <a:spcPts val="600"/>
                </a:spcAft>
                <a:buClr>
                  <a:schemeClr val="bg2"/>
                </a:buClr>
                <a:buFont typeface="Arial" panose="020B0604020202020204" pitchFamily="34" charset="0"/>
                <a:defRPr sz="22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136525" indent="-136525">
                <a:spcAft>
                  <a:spcPts val="400"/>
                </a:spcAft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273050" indent="-136525">
                <a:spcAft>
                  <a:spcPts val="400"/>
                </a:spcAft>
                <a:buFont typeface="Lucida Grande"/>
                <a:buChar char="-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411163" indent="-136525">
                <a:spcAft>
                  <a:spcPts val="400"/>
                </a:spcAft>
                <a:buFont typeface="Arial" panose="020B0604020202020204" pitchFamily="34" charset="0"/>
                <a:buChar char="•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547688" indent="-136525"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10048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14620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19192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2376488" indent="-136525" eaLnBrk="0" fontAlgn="base" hangingPunct="0">
                <a:spcBef>
                  <a:spcPct val="0"/>
                </a:spcBef>
                <a:spcAft>
                  <a:spcPts val="400"/>
                </a:spcAft>
                <a:buFont typeface="Lucida Grande"/>
                <a:buChar char="-"/>
                <a:defRPr sz="16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defTabSz="914400" rtl="0" eaLnBrk="1">
                <a:lnSpc>
                  <a:spcPct val="93000"/>
                </a:lnSpc>
                <a:spcAft>
                  <a:spcPct val="0"/>
                </a:spcAft>
                <a:buClr>
                  <a:srgbClr val="000000"/>
                </a:buClr>
                <a:buFont typeface="Times New Roman" panose="02020603050405020304" pitchFamily="18" charset="0"/>
                <a:buNone/>
              </a:pPr>
              <a:r>
                <a:rPr lang="es" sz="1800" b="0" i="0" u="none"/>
                <a:t>Editor Mag</a:t>
              </a: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3">
            <a:extLst>
              <a:ext uri="{FF2B5EF4-FFF2-40B4-BE49-F238E27FC236}">
                <a16:creationId xmlns:a16="http://schemas.microsoft.com/office/drawing/2014/main" xmlns="" id="{1AAB9455-739D-4256-B2A6-F3A066C7C670}"/>
              </a:ext>
            </a:extLst>
          </p:cNvPr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algn="l" rtl="0"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es" altLang="en-US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es" altLang="en-US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es" altLang="en-US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rtl="0" eaLnBrk="1" hangingPunct="1">
              <a:spcBef>
                <a:spcPct val="20000"/>
              </a:spcBef>
              <a:spcAft>
                <a:spcPct val="0"/>
              </a:spcAft>
              <a:buFont typeface="Times New Roman" panose="02020603050405020304" pitchFamily="18" charset="0"/>
              <a:buChar char="•"/>
            </a:pPr>
            <a:endParaRPr lang="es" altLang="en-US">
              <a:solidFill>
                <a:schemeClr val="hlin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772" name="Picture 20">
            <a:extLst>
              <a:ext uri="{FF2B5EF4-FFF2-40B4-BE49-F238E27FC236}">
                <a16:creationId xmlns:a16="http://schemas.microsoft.com/office/drawing/2014/main" xmlns="" id="{287C0266-9A02-4D32-9DEC-6A601ECD2244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7088" y="1216025"/>
            <a:ext cx="4465637" cy="4114800"/>
          </a:xfrm>
          <a:effectLst/>
        </p:spPr>
      </p:pic>
      <p:pic>
        <p:nvPicPr>
          <p:cNvPr id="81924" name="Picture 22">
            <a:extLst>
              <a:ext uri="{FF2B5EF4-FFF2-40B4-BE49-F238E27FC236}">
                <a16:creationId xmlns:a16="http://schemas.microsoft.com/office/drawing/2014/main" xmlns="" id="{1A7D0030-8CCE-4955-A718-5E61376FA448}"/>
              </a:ext>
            </a:extLst>
          </p:cNvPr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42000" y="1733947"/>
            <a:ext cx="2424113" cy="2592387"/>
          </a:xfrm>
          <a:ln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1925" name="Picture 27">
            <a:extLst>
              <a:ext uri="{FF2B5EF4-FFF2-40B4-BE49-F238E27FC236}">
                <a16:creationId xmlns:a16="http://schemas.microsoft.com/office/drawing/2014/main" xmlns="" id="{BAB596B3-187E-4023-80DC-7D9D2C4089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32588" y="5157788"/>
            <a:ext cx="1533525" cy="9239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6" name="Picture 28">
            <a:extLst>
              <a:ext uri="{FF2B5EF4-FFF2-40B4-BE49-F238E27FC236}">
                <a16:creationId xmlns:a16="http://schemas.microsoft.com/office/drawing/2014/main" xmlns="" id="{2E93CCFD-A486-40DF-820F-59173F1A03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1275" y="5157788"/>
            <a:ext cx="1524000" cy="9715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27" name="Picture 29">
            <a:extLst>
              <a:ext uri="{FF2B5EF4-FFF2-40B4-BE49-F238E27FC236}">
                <a16:creationId xmlns:a16="http://schemas.microsoft.com/office/drawing/2014/main" xmlns="" id="{C058253D-7D9A-4BC1-852C-1E78C79049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8313" y="5157788"/>
            <a:ext cx="1657350" cy="9223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28" name="Text Box 30">
            <a:extLst>
              <a:ext uri="{FF2B5EF4-FFF2-40B4-BE49-F238E27FC236}">
                <a16:creationId xmlns:a16="http://schemas.microsoft.com/office/drawing/2014/main" xmlns="" id="{F96A62AF-99D0-4CB7-A403-AEEF7E1215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6308725"/>
            <a:ext cx="8497888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 eaLnBrk="1">
              <a:lnSpc>
                <a:spcPct val="93000"/>
              </a:lnSpc>
              <a:spcBef>
                <a:spcPct val="5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2000" b="0" i="0" u="none">
                <a:solidFill>
                  <a:schemeClr val="bg1"/>
                </a:solidFill>
              </a:rPr>
              <a:t>Valor Gamma Editado                Anomalía Bruta	        	Anomalía Total</a:t>
            </a:r>
          </a:p>
        </p:txBody>
      </p:sp>
      <p:sp>
        <p:nvSpPr>
          <p:cNvPr id="81929" name="Oval 31">
            <a:extLst>
              <a:ext uri="{FF2B5EF4-FFF2-40B4-BE49-F238E27FC236}">
                <a16:creationId xmlns:a16="http://schemas.microsoft.com/office/drawing/2014/main" xmlns="" id="{42F32DBF-F207-4FDD-A605-66F5BACAD4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2000" y="3823097"/>
            <a:ext cx="2665413" cy="647700"/>
          </a:xfrm>
          <a:prstGeom prst="ellipse">
            <a:avLst/>
          </a:prstGeom>
          <a:noFill/>
          <a:ln w="158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sp>
        <p:nvSpPr>
          <p:cNvPr id="81930" name="Text Box 4">
            <a:extLst>
              <a:ext uri="{FF2B5EF4-FFF2-40B4-BE49-F238E27FC236}">
                <a16:creationId xmlns:a16="http://schemas.microsoft.com/office/drawing/2014/main" xmlns="" id="{47444A03-594F-433B-8C27-197D71C65D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124620"/>
            <a:ext cx="75104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3600" b="0" i="0" u="none">
                <a:solidFill>
                  <a:schemeClr val="bg1"/>
                </a:solidFill>
              </a:rPr>
              <a:t>EDITOR MAG</a:t>
            </a:r>
            <a:endParaRPr lang="es" altLang="en-US" sz="3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7" name="Text Box 23">
            <a:extLst>
              <a:ext uri="{FF2B5EF4-FFF2-40B4-BE49-F238E27FC236}">
                <a16:creationId xmlns:a16="http://schemas.microsoft.com/office/drawing/2014/main" xmlns="" id="{6D2996F7-ACCD-49BC-BBC3-030A4BA629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561" y="5878441"/>
            <a:ext cx="7195310" cy="513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  <a:tab pos="86868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1587" indent="0" algn="l" rtl="0" eaLnBrk="1" hangingPunct="1">
              <a:spcBef>
                <a:spcPts val="638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ct val="45000"/>
            </a:pPr>
            <a:r>
              <a:rPr lang="es" sz="2000" b="0" i="0" u="none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Salve en formato XYZ o al nuevo formato de Sesión binario.</a:t>
            </a:r>
          </a:p>
        </p:txBody>
      </p:sp>
      <p:sp>
        <p:nvSpPr>
          <p:cNvPr id="82948" name="Text Box 4">
            <a:extLst>
              <a:ext uri="{FF2B5EF4-FFF2-40B4-BE49-F238E27FC236}">
                <a16:creationId xmlns:a16="http://schemas.microsoft.com/office/drawing/2014/main" xmlns="" id="{6BDD80C7-270C-4DE9-9843-476D2D276D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" y="115888"/>
            <a:ext cx="751046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3600" b="0" i="0" u="none">
                <a:solidFill>
                  <a:schemeClr val="bg1"/>
                </a:solidFill>
              </a:rPr>
              <a:t>Opciones Salvado MAGEDIT</a:t>
            </a:r>
            <a:endParaRPr lang="es" altLang="en-US" sz="3600" dirty="0">
              <a:solidFill>
                <a:srgbClr val="FFFF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F09F159-F776-41D9-AF2C-535E202DAE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420" y="1615859"/>
            <a:ext cx="7106805" cy="408288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xmlns="" id="{57DEA297-7E08-421B-9064-A9D023E3ED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Magedit - Generando Isolíneas</a:t>
            </a:r>
            <a:endParaRPr lang="e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3EB4D8DE-00ED-4341-A77C-03533C7E5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>
              <a:defRPr/>
            </a:pPr>
            <a:fld id="{0E00FC3D-951B-42F4-93B6-7A0F7C4ECD0C}" type="slidenum">
              <a:rPr/>
              <a:pPr algn="l" rtl="0">
                <a:defRPr/>
              </a:pPr>
              <a:t>29</a:t>
            </a:fld>
            <a:endParaRPr lang="e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FB4FED37-15EE-40D0-975E-A02A93ECA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472" y="1427493"/>
            <a:ext cx="3671650" cy="45243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xmlns="" id="{227F532D-2A6B-4180-82CE-67BFDC995D17}"/>
              </a:ext>
            </a:extLst>
          </p:cNvPr>
          <p:cNvSpPr/>
          <p:nvPr/>
        </p:nvSpPr>
        <p:spPr>
          <a:xfrm>
            <a:off x="1062580" y="3429000"/>
            <a:ext cx="840111" cy="256309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xmlns="" id="{6F3AADB5-55C8-45E5-B3C7-A1CE82994323}"/>
              </a:ext>
            </a:extLst>
          </p:cNvPr>
          <p:cNvSpPr/>
          <p:nvPr/>
        </p:nvSpPr>
        <p:spPr>
          <a:xfrm>
            <a:off x="1902691" y="1681018"/>
            <a:ext cx="2116431" cy="4238523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ABF48888-2906-4140-A033-8A618CCA35D1}"/>
              </a:ext>
            </a:extLst>
          </p:cNvPr>
          <p:cNvSpPr txBox="1"/>
          <p:nvPr/>
        </p:nvSpPr>
        <p:spPr bwMode="auto">
          <a:xfrm>
            <a:off x="4331855" y="1995055"/>
            <a:ext cx="4464673" cy="3784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El programa Magedit ahora tiene la habilidad de generar isolíneas dentro del programa. 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endParaRPr lang="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Seleccione el botón Isolíneas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Si usted no ha salvado los datos le será preguntado si lo quiere hacer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El diálogo Isolíneas aparecerá y le permitirá al usuario generar isolíneas sin abrir el programa MODELO TIN.</a:t>
            </a:r>
          </a:p>
        </p:txBody>
      </p:sp>
    </p:spTree>
    <p:extLst>
      <p:ext uri="{BB962C8B-B14F-4D97-AF65-F5344CB8AC3E}">
        <p14:creationId xmlns:p14="http://schemas.microsoft.com/office/powerpoint/2010/main" val="2528759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563C676-FD43-4427-A1EE-12BA6F775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055" y="0"/>
            <a:ext cx="8228013" cy="997527"/>
          </a:xfrm>
        </p:spPr>
        <p:txBody>
          <a:bodyPr/>
          <a:lstStyle/>
          <a:p>
            <a:pPr algn="l" rtl="0"/>
            <a:r>
              <a:rPr lang="es" b="0" i="0" u="none"/>
              <a:t>Habilidad de acoplamiento de Ventanas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C810308-33B0-4979-880D-6EF667A89DCC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l" rtl="0">
              <a:defRPr/>
            </a:pPr>
            <a:fld id="{0E00FC3D-951B-42F4-93B6-7A0F7C4ECD0C}" type="slidenum">
              <a:rPr/>
              <a:pPr algn="l" rtl="0">
                <a:defRPr/>
              </a:pPr>
              <a:t>3</a:t>
            </a:fld>
            <a:endParaRPr lang="es" alt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186F217-F7F4-4B50-B213-BEE7863711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999" y="1501502"/>
            <a:ext cx="7105795" cy="385499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xmlns="" id="{EE13DF4A-0E6E-477C-ABEB-A0B549318EC6}"/>
              </a:ext>
            </a:extLst>
          </p:cNvPr>
          <p:cNvSpPr/>
          <p:nvPr/>
        </p:nvSpPr>
        <p:spPr>
          <a:xfrm>
            <a:off x="4174836" y="3297382"/>
            <a:ext cx="563418" cy="4035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FBCD833A-8E45-4882-814F-F532F5A4FEAB}"/>
              </a:ext>
            </a:extLst>
          </p:cNvPr>
          <p:cNvSpPr/>
          <p:nvPr/>
        </p:nvSpPr>
        <p:spPr>
          <a:xfrm>
            <a:off x="1117998" y="3297381"/>
            <a:ext cx="563418" cy="4035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FB631BE7-7F25-4E08-8439-FD39D10E412A}"/>
              </a:ext>
            </a:extLst>
          </p:cNvPr>
          <p:cNvSpPr/>
          <p:nvPr/>
        </p:nvSpPr>
        <p:spPr>
          <a:xfrm>
            <a:off x="4174836" y="5093262"/>
            <a:ext cx="563418" cy="4035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95FC6701-367D-458E-A7C5-D7EDA3A701D2}"/>
              </a:ext>
            </a:extLst>
          </p:cNvPr>
          <p:cNvSpPr/>
          <p:nvPr/>
        </p:nvSpPr>
        <p:spPr>
          <a:xfrm>
            <a:off x="4174836" y="1512552"/>
            <a:ext cx="563418" cy="4035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BA813B03-531F-403E-984C-B0BEDC487725}"/>
              </a:ext>
            </a:extLst>
          </p:cNvPr>
          <p:cNvSpPr/>
          <p:nvPr/>
        </p:nvSpPr>
        <p:spPr>
          <a:xfrm>
            <a:off x="7240910" y="3297381"/>
            <a:ext cx="563418" cy="40359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35C9F359-CF2D-4990-A478-7C5C5C480DF7}"/>
              </a:ext>
            </a:extLst>
          </p:cNvPr>
          <p:cNvSpPr txBox="1"/>
          <p:nvPr/>
        </p:nvSpPr>
        <p:spPr bwMode="auto">
          <a:xfrm>
            <a:off x="1006445" y="5661145"/>
            <a:ext cx="6900200" cy="398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Las ventanas pueden ser acopladas a varias áreas del editor. </a:t>
            </a:r>
          </a:p>
        </p:txBody>
      </p:sp>
    </p:spTree>
    <p:extLst>
      <p:ext uri="{BB962C8B-B14F-4D97-AF65-F5344CB8AC3E}">
        <p14:creationId xmlns:p14="http://schemas.microsoft.com/office/powerpoint/2010/main" val="382893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66661C-F665-445D-8ABF-9CAE66620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Magedit - Rutinas de Reducción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xmlns="" id="{3C1E9DF3-637D-4B19-90EB-ACAA0BE47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30</a:t>
            </a:fld>
            <a:endParaRPr lang="e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7074838-88D5-4500-A572-D08A208ECF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403" y="1422400"/>
            <a:ext cx="3839159" cy="433401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E10BE2CD-43F9-41FE-8B1A-05EBB02D519B}"/>
              </a:ext>
            </a:extLst>
          </p:cNvPr>
          <p:cNvSpPr/>
          <p:nvPr/>
        </p:nvSpPr>
        <p:spPr>
          <a:xfrm>
            <a:off x="284970" y="3738418"/>
            <a:ext cx="840111" cy="256309"/>
          </a:xfrm>
          <a:prstGeom prst="roundRect">
            <a:avLst/>
          </a:prstGeom>
          <a:noFill/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xmlns="" id="{7F9E3F9D-4554-40D2-8234-FF9C78FB0822}"/>
              </a:ext>
            </a:extLst>
          </p:cNvPr>
          <p:cNvSpPr/>
          <p:nvPr/>
        </p:nvSpPr>
        <p:spPr>
          <a:xfrm>
            <a:off x="1902691" y="2780145"/>
            <a:ext cx="2216871" cy="2484582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30BE85D-5F65-42AE-9E3E-F4BB68B31CC5}"/>
              </a:ext>
            </a:extLst>
          </p:cNvPr>
          <p:cNvSpPr txBox="1"/>
          <p:nvPr/>
        </p:nvSpPr>
        <p:spPr bwMode="auto">
          <a:xfrm>
            <a:off x="4394357" y="1974473"/>
            <a:ext cx="4464673" cy="3476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El programa Magedit ahora tiene la habilidad de Reducir los Datos dentro del programa. 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endParaRPr lang="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Seleccione el botón Reducción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Si usted no ha salvado los datos le será preguntado si lo quiere hacer.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El diálogo de la opción Reducción 2D aparecerá permitiendo al usuario reducir las lecturas gamma para presentación.</a:t>
            </a:r>
          </a:p>
        </p:txBody>
      </p:sp>
    </p:spTree>
    <p:extLst>
      <p:ext uri="{BB962C8B-B14F-4D97-AF65-F5344CB8AC3E}">
        <p14:creationId xmlns:p14="http://schemas.microsoft.com/office/powerpoint/2010/main" val="207349916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5">
            <a:extLst>
              <a:ext uri="{FF2B5EF4-FFF2-40B4-BE49-F238E27FC236}">
                <a16:creationId xmlns:a16="http://schemas.microsoft.com/office/drawing/2014/main" xmlns="" id="{D603886F-F1F3-40C9-B14A-38F9AA422F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30175"/>
            <a:ext cx="843597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3600" b="0" i="0" u="none">
                <a:solidFill>
                  <a:schemeClr val="bg1"/>
                </a:solidFill>
              </a:rPr>
              <a:t>Modelo TIN - Generando Isólíneas</a:t>
            </a:r>
            <a:r>
              <a:rPr lang="es" sz="2400">
                <a:solidFill>
                  <a:srgbClr val="FFFF00"/>
                </a:solidFill>
                <a:latin typeface="Calibri" panose="020F0502020204030204" pitchFamily="34" charset="0"/>
              </a:rPr>
              <a:t/>
            </a:r>
            <a:br>
              <a:rPr lang="es" sz="2400">
                <a:solidFill>
                  <a:srgbClr val="FFFF00"/>
                </a:solidFill>
                <a:latin typeface="Calibri" panose="020F0502020204030204" pitchFamily="34" charset="0"/>
              </a:rPr>
            </a:br>
            <a:endParaRPr lang="es" altLang="en-US" sz="2400" dirty="0">
              <a:solidFill>
                <a:srgbClr val="FFFF00"/>
              </a:solidFill>
              <a:latin typeface="Calibri" panose="020F0502020204030204" pitchFamily="34" charset="0"/>
            </a:endParaRPr>
          </a:p>
        </p:txBody>
      </p:sp>
      <p:pic>
        <p:nvPicPr>
          <p:cNvPr id="151554" name="Picture 2">
            <a:extLst>
              <a:ext uri="{FF2B5EF4-FFF2-40B4-BE49-F238E27FC236}">
                <a16:creationId xmlns:a16="http://schemas.microsoft.com/office/drawing/2014/main" xmlns="" id="{6BF7EB24-F629-41A7-8F81-DE5135B4D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4438" y="1628775"/>
            <a:ext cx="6324600" cy="4376738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2" name="TextBox 6">
            <a:extLst>
              <a:ext uri="{FF2B5EF4-FFF2-40B4-BE49-F238E27FC236}">
                <a16:creationId xmlns:a16="http://schemas.microsoft.com/office/drawing/2014/main" xmlns="" id="{70C998E4-79D8-4EC9-8762-02F9395B71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063" y="2636838"/>
            <a:ext cx="230505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Creando un Modelo Tin de los datos permite el usuario generar un mapa DXF de las isolíneas gamma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>
            <a:extLst>
              <a:ext uri="{FF2B5EF4-FFF2-40B4-BE49-F238E27FC236}">
                <a16:creationId xmlns:a16="http://schemas.microsoft.com/office/drawing/2014/main" xmlns="" id="{9768AB08-0359-48EB-984A-03DA8CA7A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471" y="0"/>
            <a:ext cx="9009529" cy="981075"/>
          </a:xfrm>
        </p:spPr>
        <p:txBody>
          <a:bodyPr/>
          <a:lstStyle/>
          <a:p>
            <a:pPr algn="l" rtl="0" eaLnBrk="1" hangingPunct="1"/>
            <a:r>
              <a:rPr lang="es" b="0" i="0" u="none" dirty="0">
                <a:latin typeface="Arial" panose="020B0604020202020204" pitchFamily="34" charset="0"/>
                <a:cs typeface="Arial" panose="020B0604020202020204" pitchFamily="34" charset="0"/>
              </a:rPr>
              <a:t>La Anomalia Bruta le permite una mejor representación</a:t>
            </a:r>
          </a:p>
        </p:txBody>
      </p:sp>
      <p:pic>
        <p:nvPicPr>
          <p:cNvPr id="152578" name="Picture 2">
            <a:extLst>
              <a:ext uri="{FF2B5EF4-FFF2-40B4-BE49-F238E27FC236}">
                <a16:creationId xmlns:a16="http://schemas.microsoft.com/office/drawing/2014/main" xmlns="" id="{8C135F35-D6EA-48AB-9442-B18ED01BBD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4325" y="1419281"/>
            <a:ext cx="7022306" cy="4997393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ext Box 1">
            <a:extLst>
              <a:ext uri="{FF2B5EF4-FFF2-40B4-BE49-F238E27FC236}">
                <a16:creationId xmlns:a16="http://schemas.microsoft.com/office/drawing/2014/main" xmlns="" id="{15369366-6C8E-4B01-BCF1-222CE95415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732" y="1074341"/>
            <a:ext cx="6050756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GeoTIF creado en HYPACK MODELO TIN mostrado sobre carta nautica S-57 en el HYPACK Shell.</a:t>
            </a:r>
          </a:p>
        </p:txBody>
      </p:sp>
      <p:sp>
        <p:nvSpPr>
          <p:cNvPr id="86019" name="Text Box 2">
            <a:extLst>
              <a:ext uri="{FF2B5EF4-FFF2-40B4-BE49-F238E27FC236}">
                <a16:creationId xmlns:a16="http://schemas.microsoft.com/office/drawing/2014/main" xmlns="" id="{9C41CFDF-3103-45FA-9557-3F886F7F34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244" y="37307"/>
            <a:ext cx="7510463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3600" b="0" i="0" u="none">
                <a:solidFill>
                  <a:schemeClr val="bg1"/>
                </a:solidFill>
              </a:rPr>
              <a:t>Presentación Datos</a:t>
            </a:r>
          </a:p>
        </p:txBody>
      </p:sp>
      <p:pic>
        <p:nvPicPr>
          <p:cNvPr id="34820" name="Picture 3">
            <a:extLst>
              <a:ext uri="{FF2B5EF4-FFF2-40B4-BE49-F238E27FC236}">
                <a16:creationId xmlns:a16="http://schemas.microsoft.com/office/drawing/2014/main" xmlns="" id="{3DE22E7F-DD1F-4D2F-89F4-7572ADFEB8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3875" y="1904207"/>
            <a:ext cx="7015163" cy="461327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1">
            <a:extLst>
              <a:ext uri="{FF2B5EF4-FFF2-40B4-BE49-F238E27FC236}">
                <a16:creationId xmlns:a16="http://schemas.microsoft.com/office/drawing/2014/main" xmlns="" id="{7633E714-44E0-49F5-A38C-383C85E5ED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356" y="1226343"/>
            <a:ext cx="5770563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rPr>
              <a:t>Exportar isolíneas de anomalía a Google Earth</a:t>
            </a:r>
          </a:p>
        </p:txBody>
      </p:sp>
      <p:pic>
        <p:nvPicPr>
          <p:cNvPr id="35844" name="Picture 3">
            <a:extLst>
              <a:ext uri="{FF2B5EF4-FFF2-40B4-BE49-F238E27FC236}">
                <a16:creationId xmlns:a16="http://schemas.microsoft.com/office/drawing/2014/main" xmlns="" id="{185AB59A-18CB-4054-88C7-36AA386AE7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0550" y="1789906"/>
            <a:ext cx="8151813" cy="4381500"/>
          </a:xfrm>
          <a:prstGeom prst="rect">
            <a:avLst/>
          </a:prstGeom>
          <a:ln w="936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068" name="Text Box 2">
            <a:extLst>
              <a:ext uri="{FF2B5EF4-FFF2-40B4-BE49-F238E27FC236}">
                <a16:creationId xmlns:a16="http://schemas.microsoft.com/office/drawing/2014/main" xmlns="" id="{6CFACAF5-6CC3-4520-8F8C-47A2F98B9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106" y="0"/>
            <a:ext cx="7510463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3600" b="0" i="0" u="none">
                <a:solidFill>
                  <a:schemeClr val="bg1"/>
                </a:solidFill>
              </a:rPr>
              <a:t>Presentación Datos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ext Box 1">
            <a:extLst>
              <a:ext uri="{FF2B5EF4-FFF2-40B4-BE49-F238E27FC236}">
                <a16:creationId xmlns:a16="http://schemas.microsoft.com/office/drawing/2014/main" xmlns="" id="{5BD073FD-B222-48BE-A9CB-A542D7BC12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1160463"/>
            <a:ext cx="6150769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Hojas Finales pueden ser enviadas a impresora/plotter, GeoTIF, DXF o PDF.</a:t>
            </a:r>
          </a:p>
        </p:txBody>
      </p:sp>
      <p:sp>
        <p:nvSpPr>
          <p:cNvPr id="91139" name="Text Box 2">
            <a:extLst>
              <a:ext uri="{FF2B5EF4-FFF2-40B4-BE49-F238E27FC236}">
                <a16:creationId xmlns:a16="http://schemas.microsoft.com/office/drawing/2014/main" xmlns="" id="{F785D7DC-6F96-4FEF-ADD3-99720444BD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0"/>
            <a:ext cx="8567738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 anchor="ctr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3600" b="0" i="0" u="none">
                <a:solidFill>
                  <a:schemeClr val="bg1"/>
                </a:solidFill>
              </a:rPr>
              <a:t>Presentación Datos:  Anomalias Mag</a:t>
            </a:r>
          </a:p>
        </p:txBody>
      </p:sp>
      <p:pic>
        <p:nvPicPr>
          <p:cNvPr id="36868" name="Picture 3">
            <a:extLst>
              <a:ext uri="{FF2B5EF4-FFF2-40B4-BE49-F238E27FC236}">
                <a16:creationId xmlns:a16="http://schemas.microsoft.com/office/drawing/2014/main" xmlns="" id="{5A08080C-7169-4A16-90AF-7740DE3AAF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1639" y="1947865"/>
            <a:ext cx="7242173" cy="438525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es" b="0" i="0" u="none"/>
              <a:t>Gracias !</a:t>
            </a:r>
            <a:endParaRPr lang="es" sz="2400" dirty="0"/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on Youtube.com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( </a:t>
            </a:r>
            <a:r>
              <a:rPr lang="es" sz="1600" b="0" i="0" u="none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Sesiones Históricas)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HYPACK Live Chat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on Youtube.com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( </a:t>
            </a:r>
            <a:r>
              <a:rPr lang="es" sz="1600">
                <a:solidFill>
                  <a:schemeClr val="tx1">
                    <a:lumMod val="65000"/>
                    <a:lumOff val="35000"/>
                  </a:schemeClr>
                </a:solidFill>
              </a:rPr>
              <a:t>S</a:t>
            </a:r>
            <a:r>
              <a:rPr lang="es" sz="1600" b="0" i="0" u="none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esiones Mas Nuevas) </a:t>
            </a:r>
            <a:r>
              <a:rPr lang="es" sz="16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r>
              <a:rPr lang="es" sz="1600" b="0" i="0" u="none" smtClean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Ustream</a:t>
            </a: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HYPACK SUPPORT Site 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HYPACK Website</a:t>
            </a: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e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none">
                <a:solidFill>
                  <a:schemeClr val="bg2"/>
                </a:solidFill>
              </a:rPr>
              <a:t>Vínculos para más información: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es" b="1" i="0" u="sng">
                <a:solidFill>
                  <a:schemeClr val="bg1"/>
                </a:solidFill>
              </a:rPr>
              <a:t>Contáctenos:</a:t>
            </a:r>
          </a:p>
          <a:p>
            <a:endParaRPr lang="es" dirty="0"/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Sales@HYPACK.com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Help@HYPACK.com</a:t>
            </a:r>
          </a:p>
          <a:p>
            <a:endParaRPr lang="es" dirty="0">
              <a:solidFill>
                <a:schemeClr val="bg1"/>
              </a:solidFill>
            </a:endParaRPr>
          </a:p>
          <a:p>
            <a:pPr algn="l" rtl="0"/>
            <a:r>
              <a:rPr lang="es" b="0" i="0" u="none">
                <a:solidFill>
                  <a:schemeClr val="bg1"/>
                </a:solidFill>
              </a:rPr>
              <a:t>(860) 635 - 1500</a:t>
            </a:r>
          </a:p>
          <a:p>
            <a:endParaRPr lang="es" dirty="0"/>
          </a:p>
        </p:txBody>
      </p:sp>
    </p:spTree>
    <p:extLst>
      <p:ext uri="{BB962C8B-B14F-4D97-AF65-F5344CB8AC3E}">
        <p14:creationId xmlns:p14="http://schemas.microsoft.com/office/powerpoint/2010/main" val="8943868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Área Menú Izquierda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>
              <a:defRPr/>
            </a:pPr>
            <a:fld id="{0E00FC3D-951B-42F4-93B6-7A0F7C4ECD0C}" type="slidenum">
              <a:rPr/>
              <a:pPr algn="l" rtl="0">
                <a:defRPr/>
              </a:pPr>
              <a:t>4</a:t>
            </a:fld>
            <a:endParaRPr lang="es" alt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969" y="1271398"/>
            <a:ext cx="2076450" cy="51149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Oval 7"/>
          <p:cNvSpPr/>
          <p:nvPr/>
        </p:nvSpPr>
        <p:spPr>
          <a:xfrm>
            <a:off x="2372008" y="2417274"/>
            <a:ext cx="305411" cy="344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9" name="TextBox 8"/>
          <p:cNvSpPr txBox="1"/>
          <p:nvPr/>
        </p:nvSpPr>
        <p:spPr bwMode="auto">
          <a:xfrm>
            <a:off x="3539905" y="2333792"/>
            <a:ext cx="2618322" cy="3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Remover Archivo desde la Sesión</a:t>
            </a:r>
          </a:p>
        </p:txBody>
      </p:sp>
      <p:cxnSp>
        <p:nvCxnSpPr>
          <p:cNvPr id="11" name="Straight Arrow Connector 10"/>
          <p:cNvCxnSpPr>
            <a:stCxn id="9" idx="1"/>
            <a:endCxn id="8" idx="6"/>
          </p:cNvCxnSpPr>
          <p:nvPr/>
        </p:nvCxnSpPr>
        <p:spPr>
          <a:xfrm flipH="1">
            <a:off x="2677419" y="2502342"/>
            <a:ext cx="862486" cy="8694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500177" y="4385506"/>
            <a:ext cx="2243023" cy="201892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13" name="TextBox 12"/>
          <p:cNvSpPr txBox="1"/>
          <p:nvPr/>
        </p:nvSpPr>
        <p:spPr bwMode="auto">
          <a:xfrm>
            <a:off x="3539905" y="5195639"/>
            <a:ext cx="3762803" cy="3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Juego de Herramientas HYPACK común para editar datos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2743200" y="5394966"/>
            <a:ext cx="862486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/>
          <a:srcRect r="20163" b="46253"/>
          <a:stretch/>
        </p:blipFill>
        <p:spPr>
          <a:xfrm>
            <a:off x="3542026" y="2975713"/>
            <a:ext cx="5087341" cy="60921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6" name="Rounded Rectangle 15"/>
          <p:cNvSpPr/>
          <p:nvPr/>
        </p:nvSpPr>
        <p:spPr>
          <a:xfrm>
            <a:off x="500177" y="3087947"/>
            <a:ext cx="2243023" cy="89730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cxnSp>
        <p:nvCxnSpPr>
          <p:cNvPr id="17" name="Straight Arrow Connector 16"/>
          <p:cNvCxnSpPr>
            <a:stCxn id="15" idx="1"/>
            <a:endCxn id="16" idx="3"/>
          </p:cNvCxnSpPr>
          <p:nvPr/>
        </p:nvCxnSpPr>
        <p:spPr>
          <a:xfrm flipH="1">
            <a:off x="2743200" y="3280319"/>
            <a:ext cx="798826" cy="25628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 bwMode="auto">
          <a:xfrm>
            <a:off x="3539905" y="3636630"/>
            <a:ext cx="5089462" cy="58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Pestañas para ver los datos pueden ser directamente accesadas o seleccionadas a través de los menú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00177" y="3985254"/>
            <a:ext cx="2243023" cy="3765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24" name="Rounded Rectangle 23"/>
          <p:cNvSpPr/>
          <p:nvPr/>
        </p:nvSpPr>
        <p:spPr>
          <a:xfrm>
            <a:off x="480867" y="1701929"/>
            <a:ext cx="2243023" cy="3765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26" name="TextBox 25"/>
          <p:cNvSpPr txBox="1"/>
          <p:nvPr/>
        </p:nvSpPr>
        <p:spPr bwMode="auto">
          <a:xfrm>
            <a:off x="3539905" y="1691871"/>
            <a:ext cx="2392299" cy="3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</a:pP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Abra y Salve Sesión</a:t>
            </a:r>
          </a:p>
        </p:txBody>
      </p:sp>
      <p:cxnSp>
        <p:nvCxnSpPr>
          <p:cNvPr id="27" name="Straight Arrow Connector 26"/>
          <p:cNvCxnSpPr>
            <a:stCxn id="26" idx="1"/>
          </p:cNvCxnSpPr>
          <p:nvPr/>
        </p:nvCxnSpPr>
        <p:spPr>
          <a:xfrm flipH="1">
            <a:off x="2700655" y="1860421"/>
            <a:ext cx="839250" cy="7258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 bwMode="auto">
          <a:xfrm>
            <a:off x="3605686" y="4479733"/>
            <a:ext cx="5023681" cy="33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16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Nuevas herramientas para Isolíneas y Reducción en el Editor</a:t>
            </a:r>
          </a:p>
        </p:txBody>
      </p:sp>
      <p:cxnSp>
        <p:nvCxnSpPr>
          <p:cNvPr id="30" name="Straight Arrow Connector 29"/>
          <p:cNvCxnSpPr>
            <a:stCxn id="29" idx="1"/>
          </p:cNvCxnSpPr>
          <p:nvPr/>
        </p:nvCxnSpPr>
        <p:spPr>
          <a:xfrm flipH="1" flipV="1">
            <a:off x="2743200" y="4219951"/>
            <a:ext cx="862486" cy="42833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061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5D7B365-D54B-485A-936B-CE7200977E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9033" y="2872510"/>
            <a:ext cx="4632335" cy="3221768"/>
          </a:xfrm>
          <a:prstGeom prst="rect">
            <a:avLst/>
          </a:prstGeom>
        </p:spPr>
      </p:pic>
      <p:sp>
        <p:nvSpPr>
          <p:cNvPr id="47107" name="Text Box 1">
            <a:extLst>
              <a:ext uri="{FF2B5EF4-FFF2-40B4-BE49-F238E27FC236}">
                <a16:creationId xmlns:a16="http://schemas.microsoft.com/office/drawing/2014/main" xmlns="" id="{3AE330E7-F154-4A51-AA0A-2E8CCDA3E7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" y="1256506"/>
            <a:ext cx="82296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 marL="342900" indent="-341313"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indent="-284163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  <a:tab pos="79629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1587" indent="0"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</a:pPr>
            <a:r>
              <a:rPr lang="es" sz="1800" b="1" i="0" u="none">
                <a:solidFill>
                  <a:schemeClr val="bg2"/>
                </a:solidFill>
                <a:latin typeface="+mj-lt"/>
              </a:rPr>
              <a:t>EDITOR MAG Soporta:</a:t>
            </a:r>
          </a:p>
          <a:p>
            <a:pPr lvl="1" algn="l" rtl="0">
              <a:spcBef>
                <a:spcPts val="563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ct val="45000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Magnetómetros Autónomos.</a:t>
            </a:r>
          </a:p>
          <a:p>
            <a:pPr lvl="1" algn="l" rtl="0">
              <a:spcBef>
                <a:spcPts val="563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ct val="45000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Magnetómetros Autónomos con correcciones IGRF.</a:t>
            </a:r>
          </a:p>
          <a:p>
            <a:pPr lvl="1" algn="l" rtl="0">
              <a:spcBef>
                <a:spcPts val="563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ct val="45000"/>
            </a:pPr>
            <a:r>
              <a:rPr lang="es" sz="1800" b="0" i="0" u="none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Magnetómetros Marinos con magnetómetro Basado en Tierra, ambos con correcciones IGRF.</a:t>
            </a:r>
          </a:p>
        </p:txBody>
      </p:sp>
      <p:sp>
        <p:nvSpPr>
          <p:cNvPr id="47108" name="Rectangle 4">
            <a:extLst>
              <a:ext uri="{FF2B5EF4-FFF2-40B4-BE49-F238E27FC236}">
                <a16:creationId xmlns:a16="http://schemas.microsoft.com/office/drawing/2014/main" xmlns="" id="{AB6DF7A5-AEDD-4DE7-A03B-5D487EF91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8946" y="3509818"/>
            <a:ext cx="1676399" cy="889930"/>
          </a:xfrm>
          <a:prstGeom prst="rect">
            <a:avLst/>
          </a:prstGeom>
          <a:noFill/>
          <a:ln w="5508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es" altLang="en-US"/>
          </a:p>
        </p:txBody>
      </p:sp>
      <p:pic>
        <p:nvPicPr>
          <p:cNvPr id="20486" name="Picture 6">
            <a:extLst>
              <a:ext uri="{FF2B5EF4-FFF2-40B4-BE49-F238E27FC236}">
                <a16:creationId xmlns:a16="http://schemas.microsoft.com/office/drawing/2014/main" xmlns="" id="{C080229B-7375-4BA1-BB3E-D4799A157A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918" y="3409156"/>
            <a:ext cx="2473326" cy="198118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0" name="Text Box 5">
            <a:extLst>
              <a:ext uri="{FF2B5EF4-FFF2-40B4-BE49-F238E27FC236}">
                <a16:creationId xmlns:a16="http://schemas.microsoft.com/office/drawing/2014/main" xmlns="" id="{261FC162-425F-438E-8D27-5B3BEDDFBD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61950" y="194468"/>
            <a:ext cx="598805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3600" b="0" i="0" u="none">
                <a:solidFill>
                  <a:schemeClr val="bg1"/>
                </a:solidFill>
              </a:rPr>
              <a:t>Edición Magnetometría</a:t>
            </a:r>
            <a:endParaRPr lang="es" altLang="en-US" sz="4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EDC498D7-BA57-46D7-9F4E-1C14EB8FCE6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5"/>
          <a:stretch/>
        </p:blipFill>
        <p:spPr>
          <a:xfrm>
            <a:off x="347472" y="1209355"/>
            <a:ext cx="5301674" cy="443929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2466" name="Title 1">
            <a:extLst>
              <a:ext uri="{FF2B5EF4-FFF2-40B4-BE49-F238E27FC236}">
                <a16:creationId xmlns:a16="http://schemas.microsoft.com/office/drawing/2014/main" xmlns="" id="{5EE73419-0827-42EA-A903-72037DC5C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es" sz="3600" b="0" i="0" u="none">
                <a:latin typeface="Arial" panose="020B0604020202020204" pitchFamily="34" charset="0"/>
                <a:cs typeface="Arial" panose="020B0604020202020204" pitchFamily="34" charset="0"/>
              </a:rPr>
              <a:t>Herramientas Datos en Tierra</a:t>
            </a:r>
          </a:p>
        </p:txBody>
      </p:sp>
      <p:sp>
        <p:nvSpPr>
          <p:cNvPr id="62468" name="Rectangle 4">
            <a:extLst>
              <a:ext uri="{FF2B5EF4-FFF2-40B4-BE49-F238E27FC236}">
                <a16:creationId xmlns:a16="http://schemas.microsoft.com/office/drawing/2014/main" xmlns="" id="{FA86327F-0F89-4CD1-9737-F0B992E024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472" y="5869214"/>
            <a:ext cx="6626225" cy="66516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2000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Posiciones IAGA son provistas en Co-Latitud: la diferencia entre la latitud y 90°</a:t>
            </a:r>
          </a:p>
        </p:txBody>
      </p:sp>
      <p:sp>
        <p:nvSpPr>
          <p:cNvPr id="62469" name="TextBox 5">
            <a:extLst>
              <a:ext uri="{FF2B5EF4-FFF2-40B4-BE49-F238E27FC236}">
                <a16:creationId xmlns:a16="http://schemas.microsoft.com/office/drawing/2014/main" xmlns="" id="{4089E669-C008-4CA9-AF93-6981001B1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5787" y="1958976"/>
            <a:ext cx="3384550" cy="24114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sz="1600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El desplazamiento de tiempo para acomodar la distancia entre el bote y la estación en tierra. Sí los datos costeros están a un intervalo de tiempo diferente que el de los datos brutos, el EDITOR MAGNETOMETRÍA interpola los datos costeros para calcular valores que concuerden con los datos brutos.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xmlns="" id="{25A57C12-072C-475B-AF6A-9B9EA0BCCCED}"/>
              </a:ext>
            </a:extLst>
          </p:cNvPr>
          <p:cNvCxnSpPr>
            <a:cxnSpLocks/>
            <a:stCxn id="62469" idx="1"/>
          </p:cNvCxnSpPr>
          <p:nvPr/>
        </p:nvCxnSpPr>
        <p:spPr>
          <a:xfrm flipH="1">
            <a:off x="4729018" y="3164683"/>
            <a:ext cx="936769" cy="8325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62471" name="TextBox 10">
            <a:extLst>
              <a:ext uri="{FF2B5EF4-FFF2-40B4-BE49-F238E27FC236}">
                <a16:creationId xmlns:a16="http://schemas.microsoft.com/office/drawing/2014/main" xmlns="" id="{BBE8D193-FA07-4E83-A625-4A36274159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9450" y="4478338"/>
            <a:ext cx="3168650" cy="60760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 eaLnBrk="1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es" b="0" i="0" u="none">
                <a:solidFill>
                  <a:schemeClr val="tx1">
                    <a:lumMod val="65000"/>
                    <a:lumOff val="35000"/>
                  </a:schemeClr>
                </a:solidFill>
              </a:rPr>
              <a:t>La elevación es provista por estaciones IAGA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xmlns="" id="{74AFB270-FF38-40D2-B006-515F69CDA955}"/>
              </a:ext>
            </a:extLst>
          </p:cNvPr>
          <p:cNvCxnSpPr>
            <a:cxnSpLocks/>
            <a:stCxn id="62471" idx="1"/>
          </p:cNvCxnSpPr>
          <p:nvPr/>
        </p:nvCxnSpPr>
        <p:spPr>
          <a:xfrm flipH="1" flipV="1">
            <a:off x="2998310" y="3877899"/>
            <a:ext cx="2761140" cy="9042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xmlns="" id="{65F3764C-EA8C-4773-88F9-180898E38E87}"/>
              </a:ext>
            </a:extLst>
          </p:cNvPr>
          <p:cNvCxnSpPr/>
          <p:nvPr/>
        </p:nvCxnSpPr>
        <p:spPr>
          <a:xfrm flipH="1" flipV="1">
            <a:off x="1847273" y="2697018"/>
            <a:ext cx="73891" cy="317219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xmlns="" id="{57774B8E-D116-4151-BEEF-ED730EF2EE41}"/>
              </a:ext>
            </a:extLst>
          </p:cNvPr>
          <p:cNvSpPr/>
          <p:nvPr/>
        </p:nvSpPr>
        <p:spPr>
          <a:xfrm>
            <a:off x="563418" y="2392218"/>
            <a:ext cx="4488873" cy="32327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es" b="0" i="0" u="none"/>
              <a:t>Metodología Sesión Nueva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 algn="l" rtl="0"/>
              <a:t>7</a:t>
            </a:fld>
            <a:endParaRPr lang="es"/>
          </a:p>
        </p:txBody>
      </p:sp>
      <p:sp>
        <p:nvSpPr>
          <p:cNvPr id="4" name="TextBox 3"/>
          <p:cNvSpPr txBox="1"/>
          <p:nvPr/>
        </p:nvSpPr>
        <p:spPr bwMode="auto">
          <a:xfrm>
            <a:off x="705026" y="1665838"/>
            <a:ext cx="7411348" cy="424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5000" rIns="90000" bIns="45000" rtlCol="0">
            <a:spAutoFit/>
          </a:bodyPr>
          <a:lstStyle/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HYPACK 2020 Magedit lee archivos brutos de HYPACK y los salva a XYZ o un Archivo Sesión por línea con un Archivo LOG.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endParaRPr lang="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Datos XYZ puede ser llevados al programa MODELO TIN para generar un DXF coloreado o Presentaciones 3D.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endParaRPr lang="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El nuevo archivo Sesión es un archivo BINARIO que contiene las correcciones y la información bruta para permitir a los usuarios visualizar las correcciones aplicadas.</a:t>
            </a: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endParaRPr lang="es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 rtl="0" eaLnBrk="1" hangingPunct="1">
              <a:spcBef>
                <a:spcPts val="638"/>
              </a:spcBef>
              <a:spcAft>
                <a:spcPct val="0"/>
              </a:spcAft>
              <a:buClr>
                <a:srgbClr val="FFFFFF"/>
              </a:buClr>
              <a:buSzPct val="45000"/>
              <a:buFont typeface="Arial" panose="020B0604020202020204" pitchFamily="34" charset="0"/>
              <a:buChar char="•"/>
            </a:pPr>
            <a:r>
              <a:rPr lang="es" sz="2000" b="0" i="0" u="none">
                <a:solidFill>
                  <a:schemeClr val="tx1">
                    <a:lumMod val="50000"/>
                    <a:lumOff val="50000"/>
                  </a:schemeClr>
                </a:solidFill>
              </a:rPr>
              <a:t>Usando el archivo de formato Binario, el tamaño del archivo es mas pequeño y carga mas rápidamente mientras que contiene mas información. </a:t>
            </a:r>
          </a:p>
        </p:txBody>
      </p:sp>
    </p:spTree>
    <p:extLst>
      <p:ext uri="{BB962C8B-B14F-4D97-AF65-F5344CB8AC3E}">
        <p14:creationId xmlns:p14="http://schemas.microsoft.com/office/powerpoint/2010/main" val="158190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941"/>
          <a:stretch/>
        </p:blipFill>
        <p:spPr>
          <a:xfrm>
            <a:off x="247856" y="1593410"/>
            <a:ext cx="8582636" cy="468296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9155" name="Text Box 1">
            <a:extLst>
              <a:ext uri="{FF2B5EF4-FFF2-40B4-BE49-F238E27FC236}">
                <a16:creationId xmlns:a16="http://schemas.microsoft.com/office/drawing/2014/main" xmlns="" id="{AEE5C042-C2F0-4E4D-948D-B992D14F92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115888"/>
            <a:ext cx="4814047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3600" b="0" i="0" u="none" dirty="0">
                <a:solidFill>
                  <a:schemeClr val="bg1"/>
                </a:solidFill>
              </a:rPr>
              <a:t>Herramientas Edición</a:t>
            </a:r>
          </a:p>
        </p:txBody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xmlns="" id="{AF13513D-A9FE-4E70-9A2F-01CA4FE32F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707" y="5148138"/>
            <a:ext cx="3505200" cy="36512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>
            <a:spAutoFit/>
          </a:bodyPr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1800" b="1" i="0" u="none" dirty="0">
                <a:solidFill>
                  <a:srgbClr val="FFFFFF"/>
                </a:solidFill>
                <a:latin typeface="Calibri" panose="020F0502020204030204" pitchFamily="34" charset="0"/>
              </a:rPr>
              <a:t>Valores Gamma en Ventana Perfil</a:t>
            </a:r>
            <a:endParaRPr lang="es" altLang="en-US" sz="1800" b="1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1959429" y="1955549"/>
            <a:ext cx="195296" cy="22633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sp>
        <p:nvSpPr>
          <p:cNvPr id="5" name="Rounded Rectangle 4"/>
          <p:cNvSpPr/>
          <p:nvPr/>
        </p:nvSpPr>
        <p:spPr>
          <a:xfrm>
            <a:off x="618309" y="2572086"/>
            <a:ext cx="4606834" cy="218585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  <p:cxnSp>
        <p:nvCxnSpPr>
          <p:cNvPr id="7" name="Straight Arrow Connector 6"/>
          <p:cNvCxnSpPr>
            <a:stCxn id="3" idx="2"/>
          </p:cNvCxnSpPr>
          <p:nvPr/>
        </p:nvCxnSpPr>
        <p:spPr>
          <a:xfrm>
            <a:off x="2057077" y="2181885"/>
            <a:ext cx="816752" cy="36213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2745AE0-6EEF-4E42-A7E2-F117414DA0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0761" y="2761456"/>
            <a:ext cx="6797964" cy="3197796"/>
          </a:xfrm>
          <a:prstGeom prst="rect">
            <a:avLst/>
          </a:prstGeom>
        </p:spPr>
      </p:pic>
      <p:sp>
        <p:nvSpPr>
          <p:cNvPr id="51202" name="Text Box 1">
            <a:extLst>
              <a:ext uri="{FF2B5EF4-FFF2-40B4-BE49-F238E27FC236}">
                <a16:creationId xmlns:a16="http://schemas.microsoft.com/office/drawing/2014/main" xmlns="" id="{6E4A69C6-1C96-4037-8F10-84E7FF3734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9622"/>
            <a:ext cx="8848725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spcAft>
                <a:spcPts val="600"/>
              </a:spcAft>
              <a:buClr>
                <a:schemeClr val="bg2"/>
              </a:buClr>
              <a:buFont typeface="Arial" panose="020B0604020202020204" pitchFamily="34" charset="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6525" indent="-136525">
              <a:spcAft>
                <a:spcPts val="4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73050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411163" indent="-136525">
              <a:spcAft>
                <a:spcPts val="400"/>
              </a:spcAft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47688" indent="-136525"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0048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14620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9192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2376488" indent="-136525" defTabSz="449263" eaLnBrk="0" fontAlgn="base" hangingPunct="0">
              <a:spcBef>
                <a:spcPct val="0"/>
              </a:spcBef>
              <a:spcAft>
                <a:spcPts val="400"/>
              </a:spcAft>
              <a:buFont typeface="Lucida Grande"/>
              <a:buChar char="-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0" eaLnBrk="1" hangingPunct="1">
              <a:spcAft>
                <a:spcPct val="0"/>
              </a:spcAft>
              <a:buClr>
                <a:srgbClr val="000000"/>
              </a:buClr>
              <a:buFont typeface="Times New Roman" panose="02020603050405020304" pitchFamily="18" charset="0"/>
              <a:buNone/>
            </a:pPr>
            <a:r>
              <a:rPr lang="es" sz="3200" b="0" i="0" u="none" dirty="0">
                <a:solidFill>
                  <a:schemeClr val="bg1"/>
                </a:solidFill>
              </a:rPr>
              <a:t>Herramienta Blanco – Análisis Magnético Completo</a:t>
            </a:r>
          </a:p>
        </p:txBody>
      </p:sp>
      <p:pic>
        <p:nvPicPr>
          <p:cNvPr id="148482" name="Picture 2">
            <a:extLst>
              <a:ext uri="{FF2B5EF4-FFF2-40B4-BE49-F238E27FC236}">
                <a16:creationId xmlns:a16="http://schemas.microsoft.com/office/drawing/2014/main" xmlns="" id="{95942573-C394-4160-AC99-5B5AA8C6BA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375" y="2761456"/>
            <a:ext cx="1304925" cy="328612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5" name="TextBox 3">
            <a:extLst>
              <a:ext uri="{FF2B5EF4-FFF2-40B4-BE49-F238E27FC236}">
                <a16:creationId xmlns:a16="http://schemas.microsoft.com/office/drawing/2014/main" xmlns="" id="{33E69095-930E-45A6-B871-10C49B8AD6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787" y="1441450"/>
            <a:ext cx="8456612" cy="1380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 algn="l" rtl="0" eaLnBrk="1">
              <a:lnSpc>
                <a:spcPct val="93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Para marcar un área, haga clic y arrastre con el botón izquierdo del mouse alrededor del área que usted desea marcar.</a:t>
            </a:r>
          </a:p>
          <a:p>
            <a:pPr marL="342900" indent="-342900" algn="l" rtl="0" eaLnBrk="1">
              <a:lnSpc>
                <a:spcPct val="93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Información a cerca del blanco aparecerá en una ventana nueva.</a:t>
            </a:r>
          </a:p>
          <a:p>
            <a:pPr marL="342900" indent="-342900" algn="l" rtl="0" eaLnBrk="1">
              <a:lnSpc>
                <a:spcPct val="93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es" b="0" i="0" u="none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Haga clic en “Marcar Blancos” para salvar los datos a la base de datos de blancos.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xmlns="" id="{A141BE02-9C86-4921-B3D1-9551303BC7B4}"/>
              </a:ext>
            </a:extLst>
          </p:cNvPr>
          <p:cNvSpPr/>
          <p:nvPr/>
        </p:nvSpPr>
        <p:spPr>
          <a:xfrm>
            <a:off x="7601527" y="5652655"/>
            <a:ext cx="683492" cy="24014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3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360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lIns="90000" tIns="45000" rIns="90000" bIns="45000"/>
      <a:lstStyle>
        <a:defPPr algn="l" eaLnBrk="1" hangingPunct="1">
          <a:spcBef>
            <a:spcPts val="638"/>
          </a:spcBef>
          <a:spcAft>
            <a:spcPct val="0"/>
          </a:spcAft>
          <a:buClr>
            <a:srgbClr val="FFFFFF"/>
          </a:buClr>
          <a:buSzPct val="45000"/>
          <a:buFont typeface="Arial" panose="020B0604020202020204" pitchFamily="34" charset="0"/>
          <a:buChar char="•"/>
          <a:defRPr sz="2000" dirty="0"/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3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23204</TotalTime>
  <Words>1333</Words>
  <Application>Microsoft Office PowerPoint</Application>
  <PresentationFormat>On-screen Show (4:3)</PresentationFormat>
  <Paragraphs>205</Paragraphs>
  <Slides>36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5" baseType="lpstr">
      <vt:lpstr>Arial</vt:lpstr>
      <vt:lpstr>Wingdings</vt:lpstr>
      <vt:lpstr>Microsoft YaHei</vt:lpstr>
      <vt:lpstr>Lucida Grande</vt:lpstr>
      <vt:lpstr>Arial Unicode MS</vt:lpstr>
      <vt:lpstr>Calibri</vt:lpstr>
      <vt:lpstr>Times New Roman</vt:lpstr>
      <vt:lpstr>Bell Gossett Eco</vt:lpstr>
      <vt:lpstr>Bell Gossett</vt:lpstr>
      <vt:lpstr>Editor Magnetometría</vt:lpstr>
      <vt:lpstr>PowerPoint Presentation</vt:lpstr>
      <vt:lpstr>Habilidad de acoplamiento de Ventanas</vt:lpstr>
      <vt:lpstr>Área Menú Izquierda</vt:lpstr>
      <vt:lpstr>PowerPoint Presentation</vt:lpstr>
      <vt:lpstr>Herramientas Datos en Tierra</vt:lpstr>
      <vt:lpstr>Metodología Sesión Nueva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Magedit - Generando Isolíneas</vt:lpstr>
      <vt:lpstr>Magedit - Rutinas de Reducción</vt:lpstr>
      <vt:lpstr>PowerPoint Presentation</vt:lpstr>
      <vt:lpstr>La Anomalia Bruta le permite una mejor representación</vt:lpstr>
      <vt:lpstr>PowerPoint Presentation</vt:lpstr>
      <vt:lpstr>PowerPoint Presentation</vt:lpstr>
      <vt:lpstr>PowerPoint Presentation</vt:lpstr>
      <vt:lpstr>Gracias 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JJBragg</cp:lastModifiedBy>
  <cp:revision>339</cp:revision>
  <dcterms:created xsi:type="dcterms:W3CDTF">2014-07-07T18:31:44Z</dcterms:created>
  <dcterms:modified xsi:type="dcterms:W3CDTF">2020-02-21T14:23:22Z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</Properties>
</file>